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84" r:id="rId3"/>
    <p:sldId id="285" r:id="rId4"/>
    <p:sldId id="286" r:id="rId5"/>
    <p:sldId id="287" r:id="rId6"/>
    <p:sldId id="269"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EC"/>
    <a:srgbClr val="414141"/>
    <a:srgbClr val="EFEFEF"/>
    <a:srgbClr val="7DB8D9"/>
    <a:srgbClr val="CCE3F0"/>
    <a:srgbClr val="4D4D4D"/>
    <a:srgbClr val="9CCB3B"/>
    <a:srgbClr val="E66861"/>
    <a:srgbClr val="E46B64"/>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617" autoAdjust="0"/>
    <p:restoredTop sz="96208"/>
  </p:normalViewPr>
  <p:slideViewPr>
    <p:cSldViewPr snapToGrid="0">
      <p:cViewPr>
        <p:scale>
          <a:sx n="90" d="100"/>
          <a:sy n="90" d="100"/>
        </p:scale>
        <p:origin x="1680" y="7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4B0648-648D-B14A-B3B3-34B8CCAAB681}" type="datetimeFigureOut">
              <a:rPr lang="en-US" smtClean="0"/>
              <a:t>7/11/26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6A3667-F871-CD4F-A910-845046E7254D}" type="slidenum">
              <a:rPr lang="en-US" smtClean="0"/>
              <a:t>‹#›</a:t>
            </a:fld>
            <a:endParaRPr lang="en-US"/>
          </a:p>
        </p:txBody>
      </p:sp>
    </p:spTree>
    <p:extLst>
      <p:ext uri="{BB962C8B-B14F-4D97-AF65-F5344CB8AC3E}">
        <p14:creationId xmlns:p14="http://schemas.microsoft.com/office/powerpoint/2010/main" val="597985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0E292-AB04-D8B6-A653-A918439953A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A6F1915-4895-082B-B388-5375584A0F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916FDAD-851E-100C-620B-43643C107E20}"/>
              </a:ext>
            </a:extLst>
          </p:cNvPr>
          <p:cNvSpPr>
            <a:spLocks noGrp="1"/>
          </p:cNvSpPr>
          <p:nvPr>
            <p:ph type="dt" sz="half" idx="10"/>
          </p:nvPr>
        </p:nvSpPr>
        <p:spPr/>
        <p:txBody>
          <a:bodyPr/>
          <a:lstStyle/>
          <a:p>
            <a:fld id="{220FDB99-887F-4728-A489-811ADB12E819}" type="datetimeFigureOut">
              <a:rPr lang="en-US" smtClean="0"/>
              <a:t>7/11/26</a:t>
            </a:fld>
            <a:endParaRPr lang="en-US"/>
          </a:p>
        </p:txBody>
      </p:sp>
      <p:sp>
        <p:nvSpPr>
          <p:cNvPr id="5" name="Footer Placeholder 4">
            <a:extLst>
              <a:ext uri="{FF2B5EF4-FFF2-40B4-BE49-F238E27FC236}">
                <a16:creationId xmlns:a16="http://schemas.microsoft.com/office/drawing/2014/main" id="{FCB4DBEC-A002-1DE1-84E5-671D0568EE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165EA5-D9E9-FD8E-A0B4-273993F51A0D}"/>
              </a:ext>
            </a:extLst>
          </p:cNvPr>
          <p:cNvSpPr>
            <a:spLocks noGrp="1"/>
          </p:cNvSpPr>
          <p:nvPr>
            <p:ph type="sldNum" sz="quarter" idx="12"/>
          </p:nvPr>
        </p:nvSpPr>
        <p:spPr/>
        <p:txBody>
          <a:bodyPr/>
          <a:lstStyle/>
          <a:p>
            <a:fld id="{9C6CBC53-6B21-4204-9F26-8A6F24E40033}" type="slidenum">
              <a:rPr lang="en-US" smtClean="0"/>
              <a:t>‹#›</a:t>
            </a:fld>
            <a:endParaRPr lang="en-US"/>
          </a:p>
        </p:txBody>
      </p:sp>
    </p:spTree>
    <p:extLst>
      <p:ext uri="{BB962C8B-B14F-4D97-AF65-F5344CB8AC3E}">
        <p14:creationId xmlns:p14="http://schemas.microsoft.com/office/powerpoint/2010/main" val="7137885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8166A-6512-A96D-ABB5-F855D780F46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A73D599-87DF-4072-4A61-720A5D8B914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C5D084-C36C-62D5-3C8B-8FF30F3A9A90}"/>
              </a:ext>
            </a:extLst>
          </p:cNvPr>
          <p:cNvSpPr>
            <a:spLocks noGrp="1"/>
          </p:cNvSpPr>
          <p:nvPr>
            <p:ph type="dt" sz="half" idx="10"/>
          </p:nvPr>
        </p:nvSpPr>
        <p:spPr/>
        <p:txBody>
          <a:bodyPr/>
          <a:lstStyle/>
          <a:p>
            <a:fld id="{220FDB99-887F-4728-A489-811ADB12E819}" type="datetimeFigureOut">
              <a:rPr lang="en-US" smtClean="0"/>
              <a:t>7/11/26</a:t>
            </a:fld>
            <a:endParaRPr lang="en-US"/>
          </a:p>
        </p:txBody>
      </p:sp>
      <p:sp>
        <p:nvSpPr>
          <p:cNvPr id="5" name="Footer Placeholder 4">
            <a:extLst>
              <a:ext uri="{FF2B5EF4-FFF2-40B4-BE49-F238E27FC236}">
                <a16:creationId xmlns:a16="http://schemas.microsoft.com/office/drawing/2014/main" id="{33F63AB1-3546-D522-9016-143A50A81F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9976E8-7507-ADF6-9FF2-5D7084997E2D}"/>
              </a:ext>
            </a:extLst>
          </p:cNvPr>
          <p:cNvSpPr>
            <a:spLocks noGrp="1"/>
          </p:cNvSpPr>
          <p:nvPr>
            <p:ph type="sldNum" sz="quarter" idx="12"/>
          </p:nvPr>
        </p:nvSpPr>
        <p:spPr/>
        <p:txBody>
          <a:bodyPr/>
          <a:lstStyle/>
          <a:p>
            <a:fld id="{9C6CBC53-6B21-4204-9F26-8A6F24E40033}" type="slidenum">
              <a:rPr lang="en-US" smtClean="0"/>
              <a:t>‹#›</a:t>
            </a:fld>
            <a:endParaRPr lang="en-US"/>
          </a:p>
        </p:txBody>
      </p:sp>
    </p:spTree>
    <p:extLst>
      <p:ext uri="{BB962C8B-B14F-4D97-AF65-F5344CB8AC3E}">
        <p14:creationId xmlns:p14="http://schemas.microsoft.com/office/powerpoint/2010/main" val="1832186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7EF6EC3-228A-F0C3-3511-55886AF4634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112129-03B3-05B5-5479-3769F22271E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9E3A15-5B34-3429-8FF6-A2654C58A204}"/>
              </a:ext>
            </a:extLst>
          </p:cNvPr>
          <p:cNvSpPr>
            <a:spLocks noGrp="1"/>
          </p:cNvSpPr>
          <p:nvPr>
            <p:ph type="dt" sz="half" idx="10"/>
          </p:nvPr>
        </p:nvSpPr>
        <p:spPr/>
        <p:txBody>
          <a:bodyPr/>
          <a:lstStyle/>
          <a:p>
            <a:fld id="{220FDB99-887F-4728-A489-811ADB12E819}" type="datetimeFigureOut">
              <a:rPr lang="en-US" smtClean="0"/>
              <a:t>7/11/26</a:t>
            </a:fld>
            <a:endParaRPr lang="en-US"/>
          </a:p>
        </p:txBody>
      </p:sp>
      <p:sp>
        <p:nvSpPr>
          <p:cNvPr id="5" name="Footer Placeholder 4">
            <a:extLst>
              <a:ext uri="{FF2B5EF4-FFF2-40B4-BE49-F238E27FC236}">
                <a16:creationId xmlns:a16="http://schemas.microsoft.com/office/drawing/2014/main" id="{E9BB3EA1-9BEB-A3BF-A223-160EF886C9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34197B-AF6B-116B-60ED-E50CB0A10968}"/>
              </a:ext>
            </a:extLst>
          </p:cNvPr>
          <p:cNvSpPr>
            <a:spLocks noGrp="1"/>
          </p:cNvSpPr>
          <p:nvPr>
            <p:ph type="sldNum" sz="quarter" idx="12"/>
          </p:nvPr>
        </p:nvSpPr>
        <p:spPr/>
        <p:txBody>
          <a:bodyPr/>
          <a:lstStyle/>
          <a:p>
            <a:fld id="{9C6CBC53-6B21-4204-9F26-8A6F24E40033}" type="slidenum">
              <a:rPr lang="en-US" smtClean="0"/>
              <a:t>‹#›</a:t>
            </a:fld>
            <a:endParaRPr lang="en-US"/>
          </a:p>
        </p:txBody>
      </p:sp>
    </p:spTree>
    <p:extLst>
      <p:ext uri="{BB962C8B-B14F-4D97-AF65-F5344CB8AC3E}">
        <p14:creationId xmlns:p14="http://schemas.microsoft.com/office/powerpoint/2010/main" val="3912248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1FDAA-6E9C-05C9-A70D-522D421FB1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F94F5C-4CA3-70FE-DC01-19DDECCEE4F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1EF0AF-9CD3-EABD-7476-89A71BB81A05}"/>
              </a:ext>
            </a:extLst>
          </p:cNvPr>
          <p:cNvSpPr>
            <a:spLocks noGrp="1"/>
          </p:cNvSpPr>
          <p:nvPr>
            <p:ph type="dt" sz="half" idx="10"/>
          </p:nvPr>
        </p:nvSpPr>
        <p:spPr/>
        <p:txBody>
          <a:bodyPr/>
          <a:lstStyle/>
          <a:p>
            <a:fld id="{220FDB99-887F-4728-A489-811ADB12E819}" type="datetimeFigureOut">
              <a:rPr lang="en-US" smtClean="0"/>
              <a:t>7/11/26</a:t>
            </a:fld>
            <a:endParaRPr lang="en-US"/>
          </a:p>
        </p:txBody>
      </p:sp>
      <p:sp>
        <p:nvSpPr>
          <p:cNvPr id="5" name="Footer Placeholder 4">
            <a:extLst>
              <a:ext uri="{FF2B5EF4-FFF2-40B4-BE49-F238E27FC236}">
                <a16:creationId xmlns:a16="http://schemas.microsoft.com/office/drawing/2014/main" id="{3C5CC32C-24A2-56B8-97F6-A38BE36C54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A06B90-A105-7205-7857-804F911EB6DB}"/>
              </a:ext>
            </a:extLst>
          </p:cNvPr>
          <p:cNvSpPr>
            <a:spLocks noGrp="1"/>
          </p:cNvSpPr>
          <p:nvPr>
            <p:ph type="sldNum" sz="quarter" idx="12"/>
          </p:nvPr>
        </p:nvSpPr>
        <p:spPr/>
        <p:txBody>
          <a:bodyPr/>
          <a:lstStyle/>
          <a:p>
            <a:fld id="{9C6CBC53-6B21-4204-9F26-8A6F24E40033}" type="slidenum">
              <a:rPr lang="en-US" smtClean="0"/>
              <a:t>‹#›</a:t>
            </a:fld>
            <a:endParaRPr lang="en-US" dirty="0"/>
          </a:p>
        </p:txBody>
      </p:sp>
    </p:spTree>
    <p:extLst>
      <p:ext uri="{BB962C8B-B14F-4D97-AF65-F5344CB8AC3E}">
        <p14:creationId xmlns:p14="http://schemas.microsoft.com/office/powerpoint/2010/main" val="3966245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4B951-3062-1799-4403-E88537427DD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E91BCC0-4EA7-06BA-3924-E7D1B97F62A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960B89D-6338-1E54-83EC-7BAB5AE1CBEA}"/>
              </a:ext>
            </a:extLst>
          </p:cNvPr>
          <p:cNvSpPr>
            <a:spLocks noGrp="1"/>
          </p:cNvSpPr>
          <p:nvPr>
            <p:ph type="dt" sz="half" idx="10"/>
          </p:nvPr>
        </p:nvSpPr>
        <p:spPr/>
        <p:txBody>
          <a:bodyPr/>
          <a:lstStyle/>
          <a:p>
            <a:fld id="{220FDB99-887F-4728-A489-811ADB12E819}" type="datetimeFigureOut">
              <a:rPr lang="en-US" smtClean="0"/>
              <a:t>7/11/26</a:t>
            </a:fld>
            <a:endParaRPr lang="en-US"/>
          </a:p>
        </p:txBody>
      </p:sp>
      <p:sp>
        <p:nvSpPr>
          <p:cNvPr id="5" name="Footer Placeholder 4">
            <a:extLst>
              <a:ext uri="{FF2B5EF4-FFF2-40B4-BE49-F238E27FC236}">
                <a16:creationId xmlns:a16="http://schemas.microsoft.com/office/drawing/2014/main" id="{51BEFF9D-B5F9-23D1-09C2-7FF90D4E8E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3DB4E5-EFDF-4848-CF0A-1BBA65C822C0}"/>
              </a:ext>
            </a:extLst>
          </p:cNvPr>
          <p:cNvSpPr>
            <a:spLocks noGrp="1"/>
          </p:cNvSpPr>
          <p:nvPr>
            <p:ph type="sldNum" sz="quarter" idx="12"/>
          </p:nvPr>
        </p:nvSpPr>
        <p:spPr/>
        <p:txBody>
          <a:bodyPr/>
          <a:lstStyle/>
          <a:p>
            <a:fld id="{9C6CBC53-6B21-4204-9F26-8A6F24E40033}" type="slidenum">
              <a:rPr lang="en-US" smtClean="0"/>
              <a:t>‹#›</a:t>
            </a:fld>
            <a:endParaRPr lang="en-US"/>
          </a:p>
        </p:txBody>
      </p:sp>
    </p:spTree>
    <p:extLst>
      <p:ext uri="{BB962C8B-B14F-4D97-AF65-F5344CB8AC3E}">
        <p14:creationId xmlns:p14="http://schemas.microsoft.com/office/powerpoint/2010/main" val="1630351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73B94-5F81-3408-FA33-27D13371D2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4B2ABA0-C6EE-4334-D82C-2C13B51E936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09BCFDF-F57E-1A13-CDB7-CC6D1198925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E2E3713-51AA-84F3-238B-9215EC201275}"/>
              </a:ext>
            </a:extLst>
          </p:cNvPr>
          <p:cNvSpPr>
            <a:spLocks noGrp="1"/>
          </p:cNvSpPr>
          <p:nvPr>
            <p:ph type="dt" sz="half" idx="10"/>
          </p:nvPr>
        </p:nvSpPr>
        <p:spPr/>
        <p:txBody>
          <a:bodyPr/>
          <a:lstStyle/>
          <a:p>
            <a:fld id="{220FDB99-887F-4728-A489-811ADB12E819}" type="datetimeFigureOut">
              <a:rPr lang="en-US" smtClean="0"/>
              <a:t>7/11/26</a:t>
            </a:fld>
            <a:endParaRPr lang="en-US"/>
          </a:p>
        </p:txBody>
      </p:sp>
      <p:sp>
        <p:nvSpPr>
          <p:cNvPr id="6" name="Footer Placeholder 5">
            <a:extLst>
              <a:ext uri="{FF2B5EF4-FFF2-40B4-BE49-F238E27FC236}">
                <a16:creationId xmlns:a16="http://schemas.microsoft.com/office/drawing/2014/main" id="{DC9813F9-E948-6087-3BE8-3E7DE902C5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D6745F-5B31-D8EC-5C7C-FAF4FB586B37}"/>
              </a:ext>
            </a:extLst>
          </p:cNvPr>
          <p:cNvSpPr>
            <a:spLocks noGrp="1"/>
          </p:cNvSpPr>
          <p:nvPr>
            <p:ph type="sldNum" sz="quarter" idx="12"/>
          </p:nvPr>
        </p:nvSpPr>
        <p:spPr/>
        <p:txBody>
          <a:bodyPr/>
          <a:lstStyle/>
          <a:p>
            <a:fld id="{9C6CBC53-6B21-4204-9F26-8A6F24E40033}" type="slidenum">
              <a:rPr lang="en-US" smtClean="0"/>
              <a:t>‹#›</a:t>
            </a:fld>
            <a:endParaRPr lang="en-US"/>
          </a:p>
        </p:txBody>
      </p:sp>
    </p:spTree>
    <p:extLst>
      <p:ext uri="{BB962C8B-B14F-4D97-AF65-F5344CB8AC3E}">
        <p14:creationId xmlns:p14="http://schemas.microsoft.com/office/powerpoint/2010/main" val="1834831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99C13-A339-6FD3-80CD-7198ADF7E70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C3B57B-ADD4-6E03-0375-5721AC728A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743E082-9932-5329-06A7-6354283A566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5035D82-7B0E-2803-9DD3-590EA475D9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3916F00-F391-B5D6-40ED-F1F7D7ABEDF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72ABEB0-2A9C-770C-98F4-11A01C3CC63F}"/>
              </a:ext>
            </a:extLst>
          </p:cNvPr>
          <p:cNvSpPr>
            <a:spLocks noGrp="1"/>
          </p:cNvSpPr>
          <p:nvPr>
            <p:ph type="dt" sz="half" idx="10"/>
          </p:nvPr>
        </p:nvSpPr>
        <p:spPr/>
        <p:txBody>
          <a:bodyPr/>
          <a:lstStyle/>
          <a:p>
            <a:fld id="{220FDB99-887F-4728-A489-811ADB12E819}" type="datetimeFigureOut">
              <a:rPr lang="en-US" smtClean="0"/>
              <a:t>7/11/26</a:t>
            </a:fld>
            <a:endParaRPr lang="en-US"/>
          </a:p>
        </p:txBody>
      </p:sp>
      <p:sp>
        <p:nvSpPr>
          <p:cNvPr id="8" name="Footer Placeholder 7">
            <a:extLst>
              <a:ext uri="{FF2B5EF4-FFF2-40B4-BE49-F238E27FC236}">
                <a16:creationId xmlns:a16="http://schemas.microsoft.com/office/drawing/2014/main" id="{7855C9C5-6309-6C33-F4F7-E385E1E734D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32D3FA2-D500-8D0E-A2F9-095DF523AED9}"/>
              </a:ext>
            </a:extLst>
          </p:cNvPr>
          <p:cNvSpPr>
            <a:spLocks noGrp="1"/>
          </p:cNvSpPr>
          <p:nvPr>
            <p:ph type="sldNum" sz="quarter" idx="12"/>
          </p:nvPr>
        </p:nvSpPr>
        <p:spPr/>
        <p:txBody>
          <a:bodyPr/>
          <a:lstStyle/>
          <a:p>
            <a:fld id="{9C6CBC53-6B21-4204-9F26-8A6F24E40033}" type="slidenum">
              <a:rPr lang="en-US" smtClean="0"/>
              <a:t>‹#›</a:t>
            </a:fld>
            <a:endParaRPr lang="en-US"/>
          </a:p>
        </p:txBody>
      </p:sp>
    </p:spTree>
    <p:extLst>
      <p:ext uri="{BB962C8B-B14F-4D97-AF65-F5344CB8AC3E}">
        <p14:creationId xmlns:p14="http://schemas.microsoft.com/office/powerpoint/2010/main" val="2495650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7B354-04C8-50D5-E323-857DCA2D007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F659CD0-7CE0-39A3-81CC-D32806A307BE}"/>
              </a:ext>
            </a:extLst>
          </p:cNvPr>
          <p:cNvSpPr>
            <a:spLocks noGrp="1"/>
          </p:cNvSpPr>
          <p:nvPr>
            <p:ph type="dt" sz="half" idx="10"/>
          </p:nvPr>
        </p:nvSpPr>
        <p:spPr/>
        <p:txBody>
          <a:bodyPr/>
          <a:lstStyle/>
          <a:p>
            <a:fld id="{220FDB99-887F-4728-A489-811ADB12E819}" type="datetimeFigureOut">
              <a:rPr lang="en-US" smtClean="0"/>
              <a:t>7/11/26</a:t>
            </a:fld>
            <a:endParaRPr lang="en-US"/>
          </a:p>
        </p:txBody>
      </p:sp>
      <p:sp>
        <p:nvSpPr>
          <p:cNvPr id="4" name="Footer Placeholder 3">
            <a:extLst>
              <a:ext uri="{FF2B5EF4-FFF2-40B4-BE49-F238E27FC236}">
                <a16:creationId xmlns:a16="http://schemas.microsoft.com/office/drawing/2014/main" id="{B72D670D-CD6B-A1C1-93C5-43422815D10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4F9D0D1-CCB3-CC5E-4483-678048273F67}"/>
              </a:ext>
            </a:extLst>
          </p:cNvPr>
          <p:cNvSpPr>
            <a:spLocks noGrp="1"/>
          </p:cNvSpPr>
          <p:nvPr>
            <p:ph type="sldNum" sz="quarter" idx="12"/>
          </p:nvPr>
        </p:nvSpPr>
        <p:spPr/>
        <p:txBody>
          <a:bodyPr/>
          <a:lstStyle/>
          <a:p>
            <a:fld id="{9C6CBC53-6B21-4204-9F26-8A6F24E40033}" type="slidenum">
              <a:rPr lang="en-US" smtClean="0"/>
              <a:t>‹#›</a:t>
            </a:fld>
            <a:endParaRPr lang="en-US"/>
          </a:p>
        </p:txBody>
      </p:sp>
    </p:spTree>
    <p:extLst>
      <p:ext uri="{BB962C8B-B14F-4D97-AF65-F5344CB8AC3E}">
        <p14:creationId xmlns:p14="http://schemas.microsoft.com/office/powerpoint/2010/main" val="2083280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16F73C-6E94-F7D6-9A5B-11A5695952BA}"/>
              </a:ext>
            </a:extLst>
          </p:cNvPr>
          <p:cNvSpPr>
            <a:spLocks noGrp="1"/>
          </p:cNvSpPr>
          <p:nvPr>
            <p:ph type="dt" sz="half" idx="10"/>
          </p:nvPr>
        </p:nvSpPr>
        <p:spPr/>
        <p:txBody>
          <a:bodyPr/>
          <a:lstStyle/>
          <a:p>
            <a:fld id="{220FDB99-887F-4728-A489-811ADB12E819}" type="datetimeFigureOut">
              <a:rPr lang="en-US" smtClean="0"/>
              <a:t>7/11/26</a:t>
            </a:fld>
            <a:endParaRPr lang="en-US"/>
          </a:p>
        </p:txBody>
      </p:sp>
      <p:sp>
        <p:nvSpPr>
          <p:cNvPr id="3" name="Footer Placeholder 2">
            <a:extLst>
              <a:ext uri="{FF2B5EF4-FFF2-40B4-BE49-F238E27FC236}">
                <a16:creationId xmlns:a16="http://schemas.microsoft.com/office/drawing/2014/main" id="{6028AD29-411B-5DF7-A00B-6A1BAD2F74B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8D171A4-BD3E-6E74-94E4-5F94FA7F29DB}"/>
              </a:ext>
            </a:extLst>
          </p:cNvPr>
          <p:cNvSpPr>
            <a:spLocks noGrp="1"/>
          </p:cNvSpPr>
          <p:nvPr>
            <p:ph type="sldNum" sz="quarter" idx="12"/>
          </p:nvPr>
        </p:nvSpPr>
        <p:spPr/>
        <p:txBody>
          <a:bodyPr/>
          <a:lstStyle/>
          <a:p>
            <a:fld id="{9C6CBC53-6B21-4204-9F26-8A6F24E40033}" type="slidenum">
              <a:rPr lang="en-US" smtClean="0"/>
              <a:t>‹#›</a:t>
            </a:fld>
            <a:endParaRPr lang="en-US"/>
          </a:p>
        </p:txBody>
      </p:sp>
    </p:spTree>
    <p:extLst>
      <p:ext uri="{BB962C8B-B14F-4D97-AF65-F5344CB8AC3E}">
        <p14:creationId xmlns:p14="http://schemas.microsoft.com/office/powerpoint/2010/main" val="1723777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CB496-3624-6068-4752-4AFCB84CE2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75BF57A-E856-E8AA-0697-6C2CCCE57B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4D49AF-B31B-7075-F944-83CB58EE71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0232C0-B1B4-D25C-B85E-9A13FFF729A9}"/>
              </a:ext>
            </a:extLst>
          </p:cNvPr>
          <p:cNvSpPr>
            <a:spLocks noGrp="1"/>
          </p:cNvSpPr>
          <p:nvPr>
            <p:ph type="dt" sz="half" idx="10"/>
          </p:nvPr>
        </p:nvSpPr>
        <p:spPr/>
        <p:txBody>
          <a:bodyPr/>
          <a:lstStyle/>
          <a:p>
            <a:fld id="{220FDB99-887F-4728-A489-811ADB12E819}" type="datetimeFigureOut">
              <a:rPr lang="en-US" smtClean="0"/>
              <a:t>7/11/26</a:t>
            </a:fld>
            <a:endParaRPr lang="en-US"/>
          </a:p>
        </p:txBody>
      </p:sp>
      <p:sp>
        <p:nvSpPr>
          <p:cNvPr id="6" name="Footer Placeholder 5">
            <a:extLst>
              <a:ext uri="{FF2B5EF4-FFF2-40B4-BE49-F238E27FC236}">
                <a16:creationId xmlns:a16="http://schemas.microsoft.com/office/drawing/2014/main" id="{ADD2377C-4594-719B-0DF3-BC1CA9B1A9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DCED92-3F48-B4BD-65E9-1DE8A9EA2379}"/>
              </a:ext>
            </a:extLst>
          </p:cNvPr>
          <p:cNvSpPr>
            <a:spLocks noGrp="1"/>
          </p:cNvSpPr>
          <p:nvPr>
            <p:ph type="sldNum" sz="quarter" idx="12"/>
          </p:nvPr>
        </p:nvSpPr>
        <p:spPr/>
        <p:txBody>
          <a:bodyPr/>
          <a:lstStyle/>
          <a:p>
            <a:fld id="{9C6CBC53-6B21-4204-9F26-8A6F24E40033}" type="slidenum">
              <a:rPr lang="en-US" smtClean="0"/>
              <a:t>‹#›</a:t>
            </a:fld>
            <a:endParaRPr lang="en-US"/>
          </a:p>
        </p:txBody>
      </p:sp>
    </p:spTree>
    <p:extLst>
      <p:ext uri="{BB962C8B-B14F-4D97-AF65-F5344CB8AC3E}">
        <p14:creationId xmlns:p14="http://schemas.microsoft.com/office/powerpoint/2010/main" val="399049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DB951-B633-C49B-1351-73C887E24C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3572211-1FC8-D40E-360E-9CA65D40DD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AAA4715-4431-3E46-8130-2DC7BC12A3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0D8CCE-EDA3-97C2-EF9D-2F33E086B3E5}"/>
              </a:ext>
            </a:extLst>
          </p:cNvPr>
          <p:cNvSpPr>
            <a:spLocks noGrp="1"/>
          </p:cNvSpPr>
          <p:nvPr>
            <p:ph type="dt" sz="half" idx="10"/>
          </p:nvPr>
        </p:nvSpPr>
        <p:spPr/>
        <p:txBody>
          <a:bodyPr/>
          <a:lstStyle/>
          <a:p>
            <a:fld id="{220FDB99-887F-4728-A489-811ADB12E819}" type="datetimeFigureOut">
              <a:rPr lang="en-US" smtClean="0"/>
              <a:t>7/11/26</a:t>
            </a:fld>
            <a:endParaRPr lang="en-US"/>
          </a:p>
        </p:txBody>
      </p:sp>
      <p:sp>
        <p:nvSpPr>
          <p:cNvPr id="6" name="Footer Placeholder 5">
            <a:extLst>
              <a:ext uri="{FF2B5EF4-FFF2-40B4-BE49-F238E27FC236}">
                <a16:creationId xmlns:a16="http://schemas.microsoft.com/office/drawing/2014/main" id="{8DD7F50A-F214-21BE-FEFA-71E3F266A1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5BFC06-46B6-5FFE-7246-114F685A80BE}"/>
              </a:ext>
            </a:extLst>
          </p:cNvPr>
          <p:cNvSpPr>
            <a:spLocks noGrp="1"/>
          </p:cNvSpPr>
          <p:nvPr>
            <p:ph type="sldNum" sz="quarter" idx="12"/>
          </p:nvPr>
        </p:nvSpPr>
        <p:spPr/>
        <p:txBody>
          <a:bodyPr/>
          <a:lstStyle/>
          <a:p>
            <a:fld id="{9C6CBC53-6B21-4204-9F26-8A6F24E40033}" type="slidenum">
              <a:rPr lang="en-US" smtClean="0"/>
              <a:t>‹#›</a:t>
            </a:fld>
            <a:endParaRPr lang="en-US"/>
          </a:p>
        </p:txBody>
      </p:sp>
    </p:spTree>
    <p:extLst>
      <p:ext uri="{BB962C8B-B14F-4D97-AF65-F5344CB8AC3E}">
        <p14:creationId xmlns:p14="http://schemas.microsoft.com/office/powerpoint/2010/main" val="2888211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9A9CDA-9593-6826-925C-208BE96861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98C7FBC-24D9-21F7-48E4-8EF578A3DF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C25655-D873-EAFB-41CC-8E6DC74DDE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0FDB99-887F-4728-A489-811ADB12E819}" type="datetimeFigureOut">
              <a:rPr lang="en-US" smtClean="0"/>
              <a:t>7/11/26</a:t>
            </a:fld>
            <a:endParaRPr lang="en-US"/>
          </a:p>
        </p:txBody>
      </p:sp>
      <p:sp>
        <p:nvSpPr>
          <p:cNvPr id="5" name="Footer Placeholder 4">
            <a:extLst>
              <a:ext uri="{FF2B5EF4-FFF2-40B4-BE49-F238E27FC236}">
                <a16:creationId xmlns:a16="http://schemas.microsoft.com/office/drawing/2014/main" id="{F65767B1-7564-D114-B515-8F5A2E5DFA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9CF82C4-1F93-21BC-833D-49A1CD2749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a:solidFill>
                  <a:srgbClr val="0066FF"/>
                </a:solidFill>
              </a:defRPr>
            </a:lvl1pPr>
          </a:lstStyle>
          <a:p>
            <a:fld id="{9C6CBC53-6B21-4204-9F26-8A6F24E40033}" type="slidenum">
              <a:rPr lang="en-US" smtClean="0"/>
              <a:pPr/>
              <a:t>‹#›</a:t>
            </a:fld>
            <a:endParaRPr lang="en-US" dirty="0"/>
          </a:p>
        </p:txBody>
      </p:sp>
    </p:spTree>
    <p:extLst>
      <p:ext uri="{BB962C8B-B14F-4D97-AF65-F5344CB8AC3E}">
        <p14:creationId xmlns:p14="http://schemas.microsoft.com/office/powerpoint/2010/main" val="17000433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mailto:inquiries@100DayAdvisors.com" TargetMode="Externa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46D6AD0-6AE5-A741-D3F7-6B1DC2D88391}"/>
              </a:ext>
            </a:extLst>
          </p:cNvPr>
          <p:cNvSpPr/>
          <p:nvPr/>
        </p:nvSpPr>
        <p:spPr>
          <a:xfrm>
            <a:off x="0" y="0"/>
            <a:ext cx="12234971" cy="6858000"/>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descr="A person shaking hands with another person&#10;&#10;Description automatically generated">
            <a:extLst>
              <a:ext uri="{FF2B5EF4-FFF2-40B4-BE49-F238E27FC236}">
                <a16:creationId xmlns:a16="http://schemas.microsoft.com/office/drawing/2014/main" id="{8359A66B-4362-5DCC-CBDB-194F01121743}"/>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1600200" y="-1"/>
            <a:ext cx="6477000" cy="6894945"/>
          </a:xfrm>
          <a:prstGeom prst="rect">
            <a:avLst/>
          </a:prstGeom>
        </p:spPr>
      </p:pic>
      <p:sp>
        <p:nvSpPr>
          <p:cNvPr id="29" name="Rectangle 28">
            <a:extLst>
              <a:ext uri="{FF2B5EF4-FFF2-40B4-BE49-F238E27FC236}">
                <a16:creationId xmlns:a16="http://schemas.microsoft.com/office/drawing/2014/main" id="{D9B05884-663C-7C73-AE78-FD16930FB0DB}"/>
              </a:ext>
            </a:extLst>
          </p:cNvPr>
          <p:cNvSpPr/>
          <p:nvPr/>
        </p:nvSpPr>
        <p:spPr>
          <a:xfrm>
            <a:off x="6108700" y="2371396"/>
            <a:ext cx="5667939" cy="3822698"/>
          </a:xfrm>
          <a:prstGeom prst="rect">
            <a:avLst/>
          </a:prstGeom>
          <a:solidFill>
            <a:schemeClr val="bg1"/>
          </a:solidFill>
          <a:ln>
            <a:solidFill>
              <a:schemeClr val="bg1"/>
            </a:solidFill>
          </a:ln>
          <a:effectLst>
            <a:outerShdw blurRad="495300" dist="317500" dir="2820000" sx="98000" sy="98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AA252DB-7A25-7458-CDFD-88C41FAA38F8}"/>
              </a:ext>
            </a:extLst>
          </p:cNvPr>
          <p:cNvSpPr txBox="1">
            <a:spLocks/>
          </p:cNvSpPr>
          <p:nvPr/>
        </p:nvSpPr>
        <p:spPr>
          <a:xfrm>
            <a:off x="6337865" y="3174214"/>
            <a:ext cx="5667940" cy="25355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5400" dirty="0">
                <a:solidFill>
                  <a:schemeClr val="bg1">
                    <a:lumMod val="50000"/>
                  </a:schemeClr>
                </a:solidFill>
                <a:cs typeface="Gotham Ultra" pitchFamily="50" charset="0"/>
              </a:rPr>
              <a:t>The Role of </a:t>
            </a:r>
            <a:br>
              <a:rPr lang="en-US" sz="5400" dirty="0">
                <a:solidFill>
                  <a:srgbClr val="0000EC"/>
                </a:solidFill>
                <a:cs typeface="Gotham Ultra" pitchFamily="50" charset="0"/>
              </a:rPr>
            </a:br>
            <a:r>
              <a:rPr lang="en-US" sz="5400" dirty="0">
                <a:solidFill>
                  <a:srgbClr val="0000EC"/>
                </a:solidFill>
                <a:cs typeface="Gotham Ultra" pitchFamily="50" charset="0"/>
              </a:rPr>
              <a:t>Post-Merger Integration Manager</a:t>
            </a:r>
          </a:p>
        </p:txBody>
      </p:sp>
      <p:cxnSp>
        <p:nvCxnSpPr>
          <p:cNvPr id="24" name="Straight Connector 23">
            <a:extLst>
              <a:ext uri="{FF2B5EF4-FFF2-40B4-BE49-F238E27FC236}">
                <a16:creationId xmlns:a16="http://schemas.microsoft.com/office/drawing/2014/main" id="{27311250-F146-5F66-C243-16C85C2D6843}"/>
              </a:ext>
            </a:extLst>
          </p:cNvPr>
          <p:cNvCxnSpPr>
            <a:cxnSpLocks/>
          </p:cNvCxnSpPr>
          <p:nvPr/>
        </p:nvCxnSpPr>
        <p:spPr>
          <a:xfrm>
            <a:off x="377505" y="3053593"/>
            <a:ext cx="294299"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929507AB-8799-F8F7-061D-985E3B7F268A}"/>
              </a:ext>
            </a:extLst>
          </p:cNvPr>
          <p:cNvCxnSpPr>
            <a:cxnSpLocks/>
          </p:cNvCxnSpPr>
          <p:nvPr/>
        </p:nvCxnSpPr>
        <p:spPr>
          <a:xfrm>
            <a:off x="377505" y="3156230"/>
            <a:ext cx="147149"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587CDED7-E77A-C6C0-6EF2-CBA423C9CB21}"/>
              </a:ext>
            </a:extLst>
          </p:cNvPr>
          <p:cNvCxnSpPr>
            <a:cxnSpLocks/>
          </p:cNvCxnSpPr>
          <p:nvPr/>
        </p:nvCxnSpPr>
        <p:spPr>
          <a:xfrm>
            <a:off x="6108700" y="2374902"/>
            <a:ext cx="5667939" cy="41098"/>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276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F5DE2885-7E64-D423-539D-4A06E4D26094}"/>
              </a:ext>
            </a:extLst>
          </p:cNvPr>
          <p:cNvGrpSpPr>
            <a:grpSpLocks noGrp="1" noUngrp="1" noRot="1" noMove="1" noResize="1"/>
          </p:cNvGrpSpPr>
          <p:nvPr/>
        </p:nvGrpSpPr>
        <p:grpSpPr>
          <a:xfrm>
            <a:off x="0" y="0"/>
            <a:ext cx="12192000" cy="6858000"/>
            <a:chOff x="0" y="0"/>
            <a:chExt cx="12192000" cy="6858000"/>
          </a:xfrm>
        </p:grpSpPr>
        <p:sp>
          <p:nvSpPr>
            <p:cNvPr id="4" name="Rectangle 3">
              <a:extLst>
                <a:ext uri="{FF2B5EF4-FFF2-40B4-BE49-F238E27FC236}">
                  <a16:creationId xmlns:a16="http://schemas.microsoft.com/office/drawing/2014/main" id="{3A1A78EC-4ABE-190D-B8EE-DC6700B6E23F}"/>
                </a:ext>
              </a:extLst>
            </p:cNvPr>
            <p:cNvSpPr>
              <a:spLocks noGrp="1" noRot="1" noMove="1" noResize="1" noEditPoints="1" noAdjustHandles="1" noChangeArrowheads="1" noChangeShapeType="1"/>
            </p:cNvSpPr>
            <p:nvPr/>
          </p:nvSpPr>
          <p:spPr>
            <a:xfrm>
              <a:off x="0" y="0"/>
              <a:ext cx="12192000" cy="6858000"/>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 name="Straight Connector 4">
              <a:extLst>
                <a:ext uri="{FF2B5EF4-FFF2-40B4-BE49-F238E27FC236}">
                  <a16:creationId xmlns:a16="http://schemas.microsoft.com/office/drawing/2014/main" id="{DD242639-F35E-3EB4-8EEC-54D8462C193B}"/>
                </a:ext>
              </a:extLst>
            </p:cNvPr>
            <p:cNvCxnSpPr>
              <a:cxnSpLocks noGrp="1" noRot="1" noMove="1" noResize="1" noEditPoints="1" noAdjustHandles="1" noChangeArrowheads="1" noChangeShapeType="1"/>
            </p:cNvCxnSpPr>
            <p:nvPr/>
          </p:nvCxnSpPr>
          <p:spPr>
            <a:xfrm>
              <a:off x="377505" y="3053593"/>
              <a:ext cx="294299"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cxnSp>
          <p:nvCxnSpPr>
            <p:cNvPr id="6" name="Straight Connector 5">
              <a:extLst>
                <a:ext uri="{FF2B5EF4-FFF2-40B4-BE49-F238E27FC236}">
                  <a16:creationId xmlns:a16="http://schemas.microsoft.com/office/drawing/2014/main" id="{DCE7DC37-64E7-916B-FAAA-53A0BE4EF998}"/>
                </a:ext>
              </a:extLst>
            </p:cNvPr>
            <p:cNvCxnSpPr>
              <a:cxnSpLocks noGrp="1" noRot="1" noMove="1" noResize="1" noEditPoints="1" noAdjustHandles="1" noChangeArrowheads="1" noChangeShapeType="1"/>
            </p:cNvCxnSpPr>
            <p:nvPr/>
          </p:nvCxnSpPr>
          <p:spPr>
            <a:xfrm>
              <a:off x="377505" y="3156230"/>
              <a:ext cx="147149"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
          <p:nvSpPr>
            <p:cNvPr id="7" name="Rectangle 6">
              <a:extLst>
                <a:ext uri="{FF2B5EF4-FFF2-40B4-BE49-F238E27FC236}">
                  <a16:creationId xmlns:a16="http://schemas.microsoft.com/office/drawing/2014/main" id="{5D382BFE-60F0-EB1F-CEA4-07DD7350D0CC}"/>
                </a:ext>
              </a:extLst>
            </p:cNvPr>
            <p:cNvSpPr>
              <a:spLocks noGrp="1" noRot="1" noMove="1" noResize="1" noEditPoints="1" noAdjustHandles="1" noChangeArrowheads="1" noChangeShapeType="1"/>
            </p:cNvSpPr>
            <p:nvPr/>
          </p:nvSpPr>
          <p:spPr>
            <a:xfrm>
              <a:off x="0" y="6308526"/>
              <a:ext cx="1124125" cy="5494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6" name="Picture 15" descr="A person using a computer&#10;&#10;Description automatically generated">
            <a:extLst>
              <a:ext uri="{FF2B5EF4-FFF2-40B4-BE49-F238E27FC236}">
                <a16:creationId xmlns:a16="http://schemas.microsoft.com/office/drawing/2014/main" id="{6750333F-7167-C79D-C328-E1D6A347A9E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7126514" y="0"/>
            <a:ext cx="5065485" cy="6858000"/>
          </a:xfrm>
          <a:prstGeom prst="rect">
            <a:avLst/>
          </a:prstGeom>
        </p:spPr>
      </p:pic>
      <p:sp>
        <p:nvSpPr>
          <p:cNvPr id="14" name="Rectangle 13">
            <a:extLst>
              <a:ext uri="{FF2B5EF4-FFF2-40B4-BE49-F238E27FC236}">
                <a16:creationId xmlns:a16="http://schemas.microsoft.com/office/drawing/2014/main" id="{4CABD189-07C2-158E-9686-8E79CC78001D}"/>
              </a:ext>
            </a:extLst>
          </p:cNvPr>
          <p:cNvSpPr/>
          <p:nvPr/>
        </p:nvSpPr>
        <p:spPr>
          <a:xfrm>
            <a:off x="1917700" y="2844800"/>
            <a:ext cx="10274300" cy="3098798"/>
          </a:xfrm>
          <a:prstGeom prst="rect">
            <a:avLst/>
          </a:prstGeom>
          <a:solidFill>
            <a:schemeClr val="bg1"/>
          </a:solidFill>
          <a:ln>
            <a:solidFill>
              <a:schemeClr val="bg1"/>
            </a:solidFill>
          </a:ln>
          <a:effectLst>
            <a:outerShdw blurRad="495300" dist="317500" dir="2820000" sx="98000" sy="98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6CFD8FD-9047-1479-F961-5BDBBF4A494C}"/>
              </a:ext>
            </a:extLst>
          </p:cNvPr>
          <p:cNvSpPr txBox="1"/>
          <p:nvPr/>
        </p:nvSpPr>
        <p:spPr>
          <a:xfrm>
            <a:off x="2329746" y="3307645"/>
            <a:ext cx="9450207" cy="1815882"/>
          </a:xfrm>
          <a:prstGeom prst="rect">
            <a:avLst/>
          </a:prstGeom>
          <a:noFill/>
        </p:spPr>
        <p:txBody>
          <a:bodyPr wrap="square" rtlCol="0">
            <a:spAutoFit/>
          </a:bodyPr>
          <a:lstStyle/>
          <a:p>
            <a:r>
              <a:rPr lang="en-US" sz="1600" dirty="0"/>
              <a:t>Supported by the Steering Committee and the Integration Management Office (IMO), the Integration Manager is responsible for defining and implementing the integration strategy. This includes organizing and executing integration activities, guiding integration teams, monitoring milestones, reporting outcomes, and documenting lessons learned.</a:t>
            </a:r>
          </a:p>
          <a:p>
            <a:endParaRPr lang="en-US" sz="1600" dirty="0"/>
          </a:p>
          <a:p>
            <a:r>
              <a:rPr lang="en-US" sz="1600" dirty="0"/>
              <a:t>This role is a full-time position from the acquiring organization. The Integration Manager should be appointed no later than the transaction announcement and remain engaged through the end-state transition.</a:t>
            </a:r>
          </a:p>
        </p:txBody>
      </p:sp>
      <p:sp>
        <p:nvSpPr>
          <p:cNvPr id="13" name="Title 1">
            <a:extLst>
              <a:ext uri="{FF2B5EF4-FFF2-40B4-BE49-F238E27FC236}">
                <a16:creationId xmlns:a16="http://schemas.microsoft.com/office/drawing/2014/main" id="{356D2F55-1AA1-6909-C15D-851E514A2D56}"/>
              </a:ext>
            </a:extLst>
          </p:cNvPr>
          <p:cNvSpPr txBox="1">
            <a:spLocks/>
          </p:cNvSpPr>
          <p:nvPr/>
        </p:nvSpPr>
        <p:spPr>
          <a:xfrm>
            <a:off x="2170293" y="909014"/>
            <a:ext cx="3265307" cy="17043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dirty="0">
                <a:solidFill>
                  <a:srgbClr val="0000EC"/>
                </a:solidFill>
                <a:cs typeface="Gotham Ultra" pitchFamily="50" charset="0"/>
              </a:rPr>
              <a:t>Post-Merger </a:t>
            </a:r>
            <a:r>
              <a:rPr lang="en-US" sz="3600" dirty="0">
                <a:solidFill>
                  <a:srgbClr val="414141"/>
                </a:solidFill>
                <a:cs typeface="Gotham Ultra" pitchFamily="50" charset="0"/>
              </a:rPr>
              <a:t>Integration Manager</a:t>
            </a:r>
          </a:p>
        </p:txBody>
      </p:sp>
      <p:cxnSp>
        <p:nvCxnSpPr>
          <p:cNvPr id="18" name="Straight Connector 17">
            <a:extLst>
              <a:ext uri="{FF2B5EF4-FFF2-40B4-BE49-F238E27FC236}">
                <a16:creationId xmlns:a16="http://schemas.microsoft.com/office/drawing/2014/main" id="{B04E0E4A-2EF3-5593-CFE9-174DAF9D75BE}"/>
              </a:ext>
            </a:extLst>
          </p:cNvPr>
          <p:cNvCxnSpPr>
            <a:cxnSpLocks/>
          </p:cNvCxnSpPr>
          <p:nvPr/>
        </p:nvCxnSpPr>
        <p:spPr>
          <a:xfrm>
            <a:off x="1917700" y="2837655"/>
            <a:ext cx="0" cy="3105943"/>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20" name="Slide Number Placeholder 5">
            <a:extLst>
              <a:ext uri="{FF2B5EF4-FFF2-40B4-BE49-F238E27FC236}">
                <a16:creationId xmlns:a16="http://schemas.microsoft.com/office/drawing/2014/main" id="{C58CF2F8-8E7A-18EF-0738-53877D72E2C3}"/>
              </a:ext>
            </a:extLst>
          </p:cNvPr>
          <p:cNvSpPr>
            <a:spLocks noGrp="1"/>
          </p:cNvSpPr>
          <p:nvPr>
            <p:ph type="sldNum" sz="quarter" idx="12"/>
          </p:nvPr>
        </p:nvSpPr>
        <p:spPr>
          <a:xfrm>
            <a:off x="122209" y="6381750"/>
            <a:ext cx="549595" cy="365125"/>
          </a:xfrm>
        </p:spPr>
        <p:txBody>
          <a:bodyPr/>
          <a:lstStyle/>
          <a:p>
            <a:fld id="{9C6CBC53-6B21-4204-9F26-8A6F24E40033}" type="slidenum">
              <a:rPr lang="en-US" smtClean="0">
                <a:solidFill>
                  <a:srgbClr val="0000EC"/>
                </a:solidFill>
              </a:rPr>
              <a:t>2</a:t>
            </a:fld>
            <a:endParaRPr lang="en-US" dirty="0">
              <a:solidFill>
                <a:srgbClr val="0000EC"/>
              </a:solidFill>
            </a:endParaRPr>
          </a:p>
        </p:txBody>
      </p:sp>
      <p:sp>
        <p:nvSpPr>
          <p:cNvPr id="2" name="Holder 5">
            <a:extLst>
              <a:ext uri="{FF2B5EF4-FFF2-40B4-BE49-F238E27FC236}">
                <a16:creationId xmlns:a16="http://schemas.microsoft.com/office/drawing/2014/main" id="{EC0153D0-D481-A1E4-3848-4322EE7867C6}"/>
              </a:ext>
            </a:extLst>
          </p:cNvPr>
          <p:cNvSpPr txBox="1">
            <a:spLocks/>
          </p:cNvSpPr>
          <p:nvPr/>
        </p:nvSpPr>
        <p:spPr>
          <a:xfrm>
            <a:off x="1256674" y="6479674"/>
            <a:ext cx="4623943" cy="169277"/>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000" b="0" i="0" u="none" strike="noStrike" cap="none">
                <a:solidFill>
                  <a:schemeClr val="tx1">
                    <a:tint val="75000"/>
                  </a:schemeClr>
                </a:solidFill>
                <a:latin typeface="Garamond"/>
                <a:ea typeface="Garamond"/>
                <a:cs typeface="Garamond"/>
                <a:sym typeface="Garamon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sz="1100" dirty="0"/>
              <a:t>© 100-Day Advisors    MandAPlaybook.com</a:t>
            </a:r>
          </a:p>
        </p:txBody>
      </p:sp>
    </p:spTree>
    <p:extLst>
      <p:ext uri="{BB962C8B-B14F-4D97-AF65-F5344CB8AC3E}">
        <p14:creationId xmlns:p14="http://schemas.microsoft.com/office/powerpoint/2010/main" val="40667274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44A4EA62-7103-12A3-C2A3-182BA8CE046C}"/>
              </a:ext>
            </a:extLst>
          </p:cNvPr>
          <p:cNvGrpSpPr/>
          <p:nvPr/>
        </p:nvGrpSpPr>
        <p:grpSpPr>
          <a:xfrm>
            <a:off x="0" y="10633"/>
            <a:ext cx="12192000" cy="6858000"/>
            <a:chOff x="0" y="0"/>
            <a:chExt cx="12192000" cy="6858000"/>
          </a:xfrm>
        </p:grpSpPr>
        <p:sp>
          <p:nvSpPr>
            <p:cNvPr id="4" name="Rectangle 3">
              <a:extLst>
                <a:ext uri="{FF2B5EF4-FFF2-40B4-BE49-F238E27FC236}">
                  <a16:creationId xmlns:a16="http://schemas.microsoft.com/office/drawing/2014/main" id="{8A21A347-61DD-FFE0-5938-EED779F14676}"/>
                </a:ext>
              </a:extLst>
            </p:cNvPr>
            <p:cNvSpPr/>
            <p:nvPr/>
          </p:nvSpPr>
          <p:spPr>
            <a:xfrm>
              <a:off x="0" y="0"/>
              <a:ext cx="12192000" cy="6858000"/>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899D145E-5075-A628-C5C1-B389A45F07D1}"/>
                </a:ext>
              </a:extLst>
            </p:cNvPr>
            <p:cNvCxnSpPr>
              <a:cxnSpLocks/>
            </p:cNvCxnSpPr>
            <p:nvPr/>
          </p:nvCxnSpPr>
          <p:spPr>
            <a:xfrm>
              <a:off x="377505" y="3053593"/>
              <a:ext cx="294299"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cxnSp>
          <p:nvCxnSpPr>
            <p:cNvPr id="6" name="Straight Connector 5">
              <a:extLst>
                <a:ext uri="{FF2B5EF4-FFF2-40B4-BE49-F238E27FC236}">
                  <a16:creationId xmlns:a16="http://schemas.microsoft.com/office/drawing/2014/main" id="{FFD0A296-D780-699A-B9F2-12F912AC7698}"/>
                </a:ext>
              </a:extLst>
            </p:cNvPr>
            <p:cNvCxnSpPr>
              <a:cxnSpLocks/>
            </p:cNvCxnSpPr>
            <p:nvPr/>
          </p:nvCxnSpPr>
          <p:spPr>
            <a:xfrm>
              <a:off x="377505" y="3156230"/>
              <a:ext cx="147149"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
          <p:nvSpPr>
            <p:cNvPr id="7" name="Rectangle 6">
              <a:extLst>
                <a:ext uri="{FF2B5EF4-FFF2-40B4-BE49-F238E27FC236}">
                  <a16:creationId xmlns:a16="http://schemas.microsoft.com/office/drawing/2014/main" id="{0CE4986F-78BB-303A-CF09-252D53BADE6B}"/>
                </a:ext>
              </a:extLst>
            </p:cNvPr>
            <p:cNvSpPr/>
            <p:nvPr/>
          </p:nvSpPr>
          <p:spPr>
            <a:xfrm>
              <a:off x="0" y="6308526"/>
              <a:ext cx="1124125" cy="5494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Rectangle 28">
            <a:extLst>
              <a:ext uri="{FF2B5EF4-FFF2-40B4-BE49-F238E27FC236}">
                <a16:creationId xmlns:a16="http://schemas.microsoft.com/office/drawing/2014/main" id="{E7424D0A-6155-3378-4756-2F516902CEF7}"/>
              </a:ext>
            </a:extLst>
          </p:cNvPr>
          <p:cNvSpPr/>
          <p:nvPr/>
        </p:nvSpPr>
        <p:spPr>
          <a:xfrm>
            <a:off x="1304925" y="553340"/>
            <a:ext cx="10876352" cy="1580260"/>
          </a:xfrm>
          <a:prstGeom prst="rect">
            <a:avLst/>
          </a:prstGeom>
          <a:solidFill>
            <a:schemeClr val="bg1"/>
          </a:solidFill>
          <a:ln>
            <a:solidFill>
              <a:schemeClr val="bg1"/>
            </a:solidFill>
          </a:ln>
          <a:effectLst>
            <a:outerShdw blurRad="495300" dist="317500" dir="2820000" sx="98000" sy="98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330BEB7B-71FE-E063-C3B3-4BB35B3BC2E3}"/>
              </a:ext>
            </a:extLst>
          </p:cNvPr>
          <p:cNvSpPr txBox="1">
            <a:spLocks/>
          </p:cNvSpPr>
          <p:nvPr/>
        </p:nvSpPr>
        <p:spPr>
          <a:xfrm>
            <a:off x="1537270" y="863600"/>
            <a:ext cx="5945007" cy="58137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dirty="0">
                <a:solidFill>
                  <a:srgbClr val="414141"/>
                </a:solidFill>
                <a:cs typeface="Gotham Ultra" pitchFamily="50" charset="0"/>
              </a:rPr>
              <a:t>The </a:t>
            </a:r>
            <a:r>
              <a:rPr lang="en-US" sz="3600" dirty="0">
                <a:solidFill>
                  <a:srgbClr val="0000EC"/>
                </a:solidFill>
                <a:cs typeface="Gotham Ultra" pitchFamily="50" charset="0"/>
              </a:rPr>
              <a:t>Integration</a:t>
            </a:r>
            <a:r>
              <a:rPr lang="en-US" sz="3600" dirty="0">
                <a:solidFill>
                  <a:srgbClr val="414141"/>
                </a:solidFill>
                <a:cs typeface="Gotham Ultra" pitchFamily="50" charset="0"/>
              </a:rPr>
              <a:t> Manager</a:t>
            </a:r>
          </a:p>
        </p:txBody>
      </p:sp>
      <p:sp>
        <p:nvSpPr>
          <p:cNvPr id="10" name="TextBox 9">
            <a:extLst>
              <a:ext uri="{FF2B5EF4-FFF2-40B4-BE49-F238E27FC236}">
                <a16:creationId xmlns:a16="http://schemas.microsoft.com/office/drawing/2014/main" id="{6B57EA79-27C3-1863-9D0E-BA683E7AA030}"/>
              </a:ext>
            </a:extLst>
          </p:cNvPr>
          <p:cNvSpPr txBox="1"/>
          <p:nvPr/>
        </p:nvSpPr>
        <p:spPr>
          <a:xfrm>
            <a:off x="1526547" y="1434674"/>
            <a:ext cx="3399520" cy="461665"/>
          </a:xfrm>
          <a:prstGeom prst="rect">
            <a:avLst/>
          </a:prstGeom>
          <a:noFill/>
        </p:spPr>
        <p:txBody>
          <a:bodyPr wrap="none" rtlCol="0">
            <a:spAutoFit/>
          </a:bodyPr>
          <a:lstStyle/>
          <a:p>
            <a:r>
              <a:rPr lang="en-US" sz="2400" dirty="0"/>
              <a:t>helps ensure there is:</a:t>
            </a:r>
          </a:p>
        </p:txBody>
      </p:sp>
      <p:sp>
        <p:nvSpPr>
          <p:cNvPr id="11" name="TextBox 10">
            <a:extLst>
              <a:ext uri="{FF2B5EF4-FFF2-40B4-BE49-F238E27FC236}">
                <a16:creationId xmlns:a16="http://schemas.microsoft.com/office/drawing/2014/main" id="{98DED365-5EAB-EE3D-1C09-724D779076DE}"/>
              </a:ext>
            </a:extLst>
          </p:cNvPr>
          <p:cNvSpPr txBox="1"/>
          <p:nvPr/>
        </p:nvSpPr>
        <p:spPr>
          <a:xfrm>
            <a:off x="1693489" y="2686940"/>
            <a:ext cx="3278226" cy="584775"/>
          </a:xfrm>
          <a:prstGeom prst="rect">
            <a:avLst/>
          </a:prstGeom>
          <a:noFill/>
        </p:spPr>
        <p:txBody>
          <a:bodyPr wrap="square" rtlCol="0">
            <a:spAutoFit/>
          </a:bodyPr>
          <a:lstStyle/>
          <a:p>
            <a:pPr marL="285750" indent="-285750" rtl="0">
              <a:spcBef>
                <a:spcPts val="0"/>
              </a:spcBef>
              <a:spcAft>
                <a:spcPts val="0"/>
              </a:spcAft>
              <a:buClr>
                <a:srgbClr val="0000EC"/>
              </a:buClr>
              <a:buFont typeface="Wingdings" panose="05000000000000000000" pitchFamily="2" charset="2"/>
              <a:buChar char="Ø"/>
            </a:pPr>
            <a:r>
              <a:rPr lang="en-US" sz="1600" b="0" i="0" u="none" strike="noStrike" dirty="0">
                <a:solidFill>
                  <a:srgbClr val="000000"/>
                </a:solidFill>
                <a:effectLst/>
              </a:rPr>
              <a:t>A Day 1 plan so the integration starts smoothly</a:t>
            </a:r>
            <a:endParaRPr lang="en-US" sz="1600" dirty="0">
              <a:effectLst/>
            </a:endParaRPr>
          </a:p>
        </p:txBody>
      </p:sp>
      <p:sp>
        <p:nvSpPr>
          <p:cNvPr id="12" name="TextBox 11">
            <a:extLst>
              <a:ext uri="{FF2B5EF4-FFF2-40B4-BE49-F238E27FC236}">
                <a16:creationId xmlns:a16="http://schemas.microsoft.com/office/drawing/2014/main" id="{62CE34F4-8693-7275-B6F8-B61705668044}"/>
              </a:ext>
            </a:extLst>
          </p:cNvPr>
          <p:cNvSpPr txBox="1"/>
          <p:nvPr/>
        </p:nvSpPr>
        <p:spPr>
          <a:xfrm>
            <a:off x="1653455" y="3984136"/>
            <a:ext cx="3318260" cy="830997"/>
          </a:xfrm>
          <a:prstGeom prst="rect">
            <a:avLst/>
          </a:prstGeom>
          <a:noFill/>
        </p:spPr>
        <p:txBody>
          <a:bodyPr wrap="square" rtlCol="0">
            <a:spAutoFit/>
          </a:bodyPr>
          <a:lstStyle/>
          <a:p>
            <a:pPr marL="285750" indent="-285750" rtl="0">
              <a:spcBef>
                <a:spcPts val="0"/>
              </a:spcBef>
              <a:spcAft>
                <a:spcPts val="0"/>
              </a:spcAft>
              <a:buClr>
                <a:srgbClr val="0000EC"/>
              </a:buClr>
              <a:buFont typeface="Wingdings" panose="05000000000000000000" pitchFamily="2" charset="2"/>
              <a:buChar char="Ø"/>
            </a:pPr>
            <a:r>
              <a:rPr lang="en-US" sz="1600" b="0" i="0" u="none" strike="noStrike" dirty="0">
                <a:solidFill>
                  <a:srgbClr val="000000"/>
                </a:solidFill>
                <a:effectLst/>
              </a:rPr>
              <a:t>A talent retention plan to incent key employees to stay on board</a:t>
            </a:r>
            <a:endParaRPr lang="en-US" sz="1600" dirty="0">
              <a:effectLst/>
            </a:endParaRPr>
          </a:p>
        </p:txBody>
      </p:sp>
      <p:sp>
        <p:nvSpPr>
          <p:cNvPr id="13" name="TextBox 12">
            <a:extLst>
              <a:ext uri="{FF2B5EF4-FFF2-40B4-BE49-F238E27FC236}">
                <a16:creationId xmlns:a16="http://schemas.microsoft.com/office/drawing/2014/main" id="{93AFD169-AE3D-A32E-8A49-B36772220200}"/>
              </a:ext>
            </a:extLst>
          </p:cNvPr>
          <p:cNvSpPr txBox="1"/>
          <p:nvPr/>
        </p:nvSpPr>
        <p:spPr>
          <a:xfrm>
            <a:off x="1653455" y="5314582"/>
            <a:ext cx="4331865" cy="830997"/>
          </a:xfrm>
          <a:prstGeom prst="rect">
            <a:avLst/>
          </a:prstGeom>
          <a:noFill/>
        </p:spPr>
        <p:txBody>
          <a:bodyPr wrap="square" rtlCol="0">
            <a:spAutoFit/>
          </a:bodyPr>
          <a:lstStyle/>
          <a:p>
            <a:pPr marL="285750" indent="-285750" rtl="0">
              <a:spcBef>
                <a:spcPts val="0"/>
              </a:spcBef>
              <a:spcAft>
                <a:spcPts val="0"/>
              </a:spcAft>
              <a:buClr>
                <a:srgbClr val="0000EC"/>
              </a:buClr>
              <a:buFont typeface="Wingdings" panose="05000000000000000000" pitchFamily="2" charset="2"/>
              <a:buChar char="Ø"/>
            </a:pPr>
            <a:r>
              <a:rPr lang="en-US" sz="1600" b="0" i="0" u="none" strike="noStrike" dirty="0">
                <a:solidFill>
                  <a:srgbClr val="000000"/>
                </a:solidFill>
                <a:effectLst/>
              </a:rPr>
              <a:t>An integration progress tracking and reporting process for all functional integration leaders to follow</a:t>
            </a:r>
            <a:endParaRPr lang="en-US" sz="1600" dirty="0">
              <a:effectLst/>
            </a:endParaRPr>
          </a:p>
        </p:txBody>
      </p:sp>
      <p:sp>
        <p:nvSpPr>
          <p:cNvPr id="14" name="TextBox 13">
            <a:extLst>
              <a:ext uri="{FF2B5EF4-FFF2-40B4-BE49-F238E27FC236}">
                <a16:creationId xmlns:a16="http://schemas.microsoft.com/office/drawing/2014/main" id="{54B6D9E4-9366-D3C3-9D3F-020E7FB10582}"/>
              </a:ext>
            </a:extLst>
          </p:cNvPr>
          <p:cNvSpPr txBox="1"/>
          <p:nvPr/>
        </p:nvSpPr>
        <p:spPr>
          <a:xfrm>
            <a:off x="5696182" y="2686940"/>
            <a:ext cx="5352818" cy="830997"/>
          </a:xfrm>
          <a:prstGeom prst="rect">
            <a:avLst/>
          </a:prstGeom>
          <a:noFill/>
        </p:spPr>
        <p:txBody>
          <a:bodyPr wrap="square" rtlCol="0">
            <a:spAutoFit/>
          </a:bodyPr>
          <a:lstStyle/>
          <a:p>
            <a:pPr marL="285750" indent="-285750" rtl="0">
              <a:spcBef>
                <a:spcPts val="0"/>
              </a:spcBef>
              <a:spcAft>
                <a:spcPts val="0"/>
              </a:spcAft>
              <a:buClr>
                <a:srgbClr val="0000EC"/>
              </a:buClr>
              <a:buFont typeface="Wingdings" panose="05000000000000000000" pitchFamily="2" charset="2"/>
              <a:buChar char="Ø"/>
            </a:pPr>
            <a:r>
              <a:rPr lang="en-US" sz="1600" b="0" i="0" u="none" strike="noStrike" dirty="0">
                <a:solidFill>
                  <a:srgbClr val="000000"/>
                </a:solidFill>
                <a:effectLst/>
              </a:rPr>
              <a:t>An integration plan for each business function being integrated (i.e., Sales, Operations, Information Technology, Purchasing, HR, Tax, Finance, Legal, etc.)</a:t>
            </a:r>
            <a:endParaRPr lang="en-US" sz="1600" dirty="0">
              <a:effectLst/>
            </a:endParaRPr>
          </a:p>
        </p:txBody>
      </p:sp>
      <p:sp>
        <p:nvSpPr>
          <p:cNvPr id="15" name="TextBox 14">
            <a:extLst>
              <a:ext uri="{FF2B5EF4-FFF2-40B4-BE49-F238E27FC236}">
                <a16:creationId xmlns:a16="http://schemas.microsoft.com/office/drawing/2014/main" id="{8B0952D3-3AC0-FDE8-750C-5B4C733FEEAA}"/>
              </a:ext>
            </a:extLst>
          </p:cNvPr>
          <p:cNvSpPr txBox="1"/>
          <p:nvPr/>
        </p:nvSpPr>
        <p:spPr>
          <a:xfrm>
            <a:off x="5696183" y="3984136"/>
            <a:ext cx="5543318" cy="830997"/>
          </a:xfrm>
          <a:prstGeom prst="rect">
            <a:avLst/>
          </a:prstGeom>
          <a:noFill/>
        </p:spPr>
        <p:txBody>
          <a:bodyPr wrap="square" rtlCol="0">
            <a:spAutoFit/>
          </a:bodyPr>
          <a:lstStyle/>
          <a:p>
            <a:pPr marL="285750" indent="-285750" rtl="0">
              <a:spcBef>
                <a:spcPts val="0"/>
              </a:spcBef>
              <a:spcAft>
                <a:spcPts val="0"/>
              </a:spcAft>
              <a:buClr>
                <a:srgbClr val="0000EC"/>
              </a:buClr>
              <a:buFont typeface="Wingdings" panose="05000000000000000000" pitchFamily="2" charset="2"/>
              <a:buChar char="Ø"/>
            </a:pPr>
            <a:r>
              <a:rPr lang="en-US" sz="1600" b="0" i="0" u="none" strike="noStrike" dirty="0">
                <a:solidFill>
                  <a:srgbClr val="000000"/>
                </a:solidFill>
                <a:effectLst/>
              </a:rPr>
              <a:t>A communication plan for employees in both companies and all other stakeholders (i.e., customers, suppliers, vendors, partners, recruits, communities, etc.)</a:t>
            </a:r>
            <a:endParaRPr lang="en-US" sz="1600" dirty="0">
              <a:effectLst/>
            </a:endParaRPr>
          </a:p>
        </p:txBody>
      </p:sp>
      <p:sp>
        <p:nvSpPr>
          <p:cNvPr id="30" name="Slide Number Placeholder 5">
            <a:extLst>
              <a:ext uri="{FF2B5EF4-FFF2-40B4-BE49-F238E27FC236}">
                <a16:creationId xmlns:a16="http://schemas.microsoft.com/office/drawing/2014/main" id="{6674F728-B5D6-5D41-1E75-1F877BF178EA}"/>
              </a:ext>
            </a:extLst>
          </p:cNvPr>
          <p:cNvSpPr>
            <a:spLocks noGrp="1"/>
          </p:cNvSpPr>
          <p:nvPr>
            <p:ph type="sldNum" sz="quarter" idx="12"/>
          </p:nvPr>
        </p:nvSpPr>
        <p:spPr>
          <a:xfrm>
            <a:off x="122209" y="6381750"/>
            <a:ext cx="549595" cy="365125"/>
          </a:xfrm>
        </p:spPr>
        <p:txBody>
          <a:bodyPr/>
          <a:lstStyle/>
          <a:p>
            <a:fld id="{9C6CBC53-6B21-4204-9F26-8A6F24E40033}" type="slidenum">
              <a:rPr lang="en-US" smtClean="0">
                <a:solidFill>
                  <a:srgbClr val="0000EC"/>
                </a:solidFill>
              </a:rPr>
              <a:t>3</a:t>
            </a:fld>
            <a:endParaRPr lang="en-US" dirty="0">
              <a:solidFill>
                <a:srgbClr val="0000EC"/>
              </a:solidFill>
            </a:endParaRPr>
          </a:p>
        </p:txBody>
      </p:sp>
      <p:sp>
        <p:nvSpPr>
          <p:cNvPr id="2" name="Holder 5">
            <a:extLst>
              <a:ext uri="{FF2B5EF4-FFF2-40B4-BE49-F238E27FC236}">
                <a16:creationId xmlns:a16="http://schemas.microsoft.com/office/drawing/2014/main" id="{AFF33E1C-4741-89BE-566B-BEEE93896F99}"/>
              </a:ext>
            </a:extLst>
          </p:cNvPr>
          <p:cNvSpPr txBox="1">
            <a:spLocks/>
          </p:cNvSpPr>
          <p:nvPr/>
        </p:nvSpPr>
        <p:spPr>
          <a:xfrm>
            <a:off x="1256674" y="6479674"/>
            <a:ext cx="4623943" cy="169277"/>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000" b="0" i="0" u="none" strike="noStrike" cap="none">
                <a:solidFill>
                  <a:schemeClr val="tx1">
                    <a:tint val="75000"/>
                  </a:schemeClr>
                </a:solidFill>
                <a:latin typeface="Garamond"/>
                <a:ea typeface="Garamond"/>
                <a:cs typeface="Garamond"/>
                <a:sym typeface="Garamon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sz="1100" dirty="0"/>
              <a:t>© 100-Day Advisors    MandAPlaybook.com</a:t>
            </a:r>
          </a:p>
        </p:txBody>
      </p:sp>
    </p:spTree>
    <p:extLst>
      <p:ext uri="{BB962C8B-B14F-4D97-AF65-F5344CB8AC3E}">
        <p14:creationId xmlns:p14="http://schemas.microsoft.com/office/powerpoint/2010/main" val="7756132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2881A5AA-DD81-2784-2DF1-6099065A0617}"/>
              </a:ext>
            </a:extLst>
          </p:cNvPr>
          <p:cNvGrpSpPr/>
          <p:nvPr/>
        </p:nvGrpSpPr>
        <p:grpSpPr>
          <a:xfrm>
            <a:off x="0" y="10633"/>
            <a:ext cx="12192000" cy="6858000"/>
            <a:chOff x="0" y="0"/>
            <a:chExt cx="12192000" cy="6858000"/>
          </a:xfrm>
        </p:grpSpPr>
        <p:sp>
          <p:nvSpPr>
            <p:cNvPr id="10" name="Rectangle 9">
              <a:extLst>
                <a:ext uri="{FF2B5EF4-FFF2-40B4-BE49-F238E27FC236}">
                  <a16:creationId xmlns:a16="http://schemas.microsoft.com/office/drawing/2014/main" id="{F72593F4-8837-89CE-56A4-F38BDBA7FA58}"/>
                </a:ext>
              </a:extLst>
            </p:cNvPr>
            <p:cNvSpPr/>
            <p:nvPr/>
          </p:nvSpPr>
          <p:spPr>
            <a:xfrm>
              <a:off x="0" y="0"/>
              <a:ext cx="12192000" cy="6858000"/>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D34C447C-54F9-8720-DD8B-B9310D2FC2AB}"/>
                </a:ext>
              </a:extLst>
            </p:cNvPr>
            <p:cNvCxnSpPr>
              <a:cxnSpLocks/>
            </p:cNvCxnSpPr>
            <p:nvPr/>
          </p:nvCxnSpPr>
          <p:spPr>
            <a:xfrm>
              <a:off x="377505" y="3053593"/>
              <a:ext cx="294299"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F0616A06-0195-17D9-B608-B2F89B4FA40C}"/>
                </a:ext>
              </a:extLst>
            </p:cNvPr>
            <p:cNvCxnSpPr>
              <a:cxnSpLocks/>
            </p:cNvCxnSpPr>
            <p:nvPr/>
          </p:nvCxnSpPr>
          <p:spPr>
            <a:xfrm>
              <a:off x="377505" y="3156230"/>
              <a:ext cx="147149"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
          <p:nvSpPr>
            <p:cNvPr id="13" name="Rectangle 12">
              <a:extLst>
                <a:ext uri="{FF2B5EF4-FFF2-40B4-BE49-F238E27FC236}">
                  <a16:creationId xmlns:a16="http://schemas.microsoft.com/office/drawing/2014/main" id="{3E73875B-6F3F-B1A0-1FEB-846A41D005F3}"/>
                </a:ext>
              </a:extLst>
            </p:cNvPr>
            <p:cNvSpPr/>
            <p:nvPr/>
          </p:nvSpPr>
          <p:spPr>
            <a:xfrm>
              <a:off x="0" y="6308526"/>
              <a:ext cx="1124125" cy="5494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17">
            <a:extLst>
              <a:ext uri="{FF2B5EF4-FFF2-40B4-BE49-F238E27FC236}">
                <a16:creationId xmlns:a16="http://schemas.microsoft.com/office/drawing/2014/main" id="{0C473945-CEDF-EF57-7DC6-08A484EA3290}"/>
              </a:ext>
            </a:extLst>
          </p:cNvPr>
          <p:cNvSpPr/>
          <p:nvPr/>
        </p:nvSpPr>
        <p:spPr>
          <a:xfrm>
            <a:off x="0" y="3759957"/>
            <a:ext cx="5838825" cy="1079027"/>
          </a:xfrm>
          <a:prstGeom prst="rect">
            <a:avLst/>
          </a:prstGeom>
          <a:solidFill>
            <a:schemeClr val="bg1"/>
          </a:solidFill>
          <a:ln>
            <a:solidFill>
              <a:schemeClr val="bg1"/>
            </a:solidFill>
          </a:ln>
          <a:effectLst>
            <a:outerShdw blurRad="495300" dist="317500" dir="2820000" sx="98000" sy="98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A594F8E1-933B-12DA-4BA7-5ACD6607952C}"/>
              </a:ext>
            </a:extLst>
          </p:cNvPr>
          <p:cNvSpPr txBox="1">
            <a:spLocks/>
          </p:cNvSpPr>
          <p:nvPr/>
        </p:nvSpPr>
        <p:spPr>
          <a:xfrm>
            <a:off x="1537271" y="3698526"/>
            <a:ext cx="4050730" cy="107004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200" dirty="0">
                <a:solidFill>
                  <a:srgbClr val="0000EC"/>
                </a:solidFill>
                <a:cs typeface="Gotham Ultra" pitchFamily="50" charset="0"/>
              </a:rPr>
              <a:t>M&amp;A Integration Manager </a:t>
            </a:r>
            <a:r>
              <a:rPr lang="en-US" sz="3200" dirty="0"/>
              <a:t>include:</a:t>
            </a:r>
          </a:p>
        </p:txBody>
      </p:sp>
      <p:sp>
        <p:nvSpPr>
          <p:cNvPr id="16" name="TextBox 15">
            <a:extLst>
              <a:ext uri="{FF2B5EF4-FFF2-40B4-BE49-F238E27FC236}">
                <a16:creationId xmlns:a16="http://schemas.microsoft.com/office/drawing/2014/main" id="{C1C13318-5FA1-7A6E-6370-AACC1D9D9E96}"/>
              </a:ext>
            </a:extLst>
          </p:cNvPr>
          <p:cNvSpPr txBox="1"/>
          <p:nvPr/>
        </p:nvSpPr>
        <p:spPr>
          <a:xfrm>
            <a:off x="1537271" y="2797118"/>
            <a:ext cx="3416448" cy="830997"/>
          </a:xfrm>
          <a:prstGeom prst="rect">
            <a:avLst/>
          </a:prstGeom>
          <a:noFill/>
        </p:spPr>
        <p:txBody>
          <a:bodyPr wrap="none" rtlCol="0">
            <a:spAutoFit/>
          </a:bodyPr>
          <a:lstStyle/>
          <a:p>
            <a:r>
              <a:rPr lang="en-US" sz="2400" dirty="0"/>
              <a:t>Additional</a:t>
            </a:r>
          </a:p>
          <a:p>
            <a:r>
              <a:rPr lang="en-US" sz="2400" dirty="0"/>
              <a:t>Responsibilities of an</a:t>
            </a:r>
          </a:p>
        </p:txBody>
      </p:sp>
      <p:sp>
        <p:nvSpPr>
          <p:cNvPr id="17" name="TextBox 16">
            <a:extLst>
              <a:ext uri="{FF2B5EF4-FFF2-40B4-BE49-F238E27FC236}">
                <a16:creationId xmlns:a16="http://schemas.microsoft.com/office/drawing/2014/main" id="{F34D5352-7140-5145-C642-4EA2F74DF913}"/>
              </a:ext>
            </a:extLst>
          </p:cNvPr>
          <p:cNvSpPr txBox="1"/>
          <p:nvPr/>
        </p:nvSpPr>
        <p:spPr>
          <a:xfrm>
            <a:off x="6604002" y="797510"/>
            <a:ext cx="4989584" cy="5262979"/>
          </a:xfrm>
          <a:prstGeom prst="rect">
            <a:avLst/>
          </a:prstGeom>
          <a:noFill/>
        </p:spPr>
        <p:txBody>
          <a:bodyPr wrap="square" rtlCol="0">
            <a:spAutoFit/>
          </a:bodyPr>
          <a:lstStyle/>
          <a:p>
            <a:pPr marL="171450" indent="-171450">
              <a:buBlip>
                <a:blip r:embed="rId2">
                  <a:extLst>
                    <a:ext uri="{96DAC541-7B7A-43D3-8B79-37D633B846F1}">
                      <asvg:svgBlip xmlns:asvg="http://schemas.microsoft.com/office/drawing/2016/SVG/main" r:embed="rId3"/>
                    </a:ext>
                  </a:extLst>
                </a:blip>
              </a:buBlip>
            </a:pPr>
            <a:r>
              <a:rPr lang="en-US" sz="1200" dirty="0"/>
              <a:t>Plan and conduct the Integration Team Kickoff Meeting so that all functional integration leaders understand their roles and responsibilities during the transition period</a:t>
            </a:r>
            <a:br>
              <a:rPr lang="en-US" sz="1200" dirty="0"/>
            </a:br>
            <a:endParaRPr lang="en-US" sz="1200" dirty="0"/>
          </a:p>
          <a:p>
            <a:pPr marL="171450" indent="-171450">
              <a:buBlip>
                <a:blip r:embed="rId2">
                  <a:extLst>
                    <a:ext uri="{96DAC541-7B7A-43D3-8B79-37D633B846F1}">
                      <asvg:svgBlip xmlns:asvg="http://schemas.microsoft.com/office/drawing/2016/SVG/main" r:embed="rId3"/>
                    </a:ext>
                  </a:extLst>
                </a:blip>
              </a:buBlip>
            </a:pPr>
            <a:r>
              <a:rPr lang="en-US" sz="1200" dirty="0"/>
              <a:t>Assist with the launch of functional integration teams so they understand their charters and are organized for success</a:t>
            </a:r>
          </a:p>
          <a:p>
            <a:pPr marL="171450" indent="-171450">
              <a:buBlip>
                <a:blip r:embed="rId2">
                  <a:extLst>
                    <a:ext uri="{96DAC541-7B7A-43D3-8B79-37D633B846F1}">
                      <asvg:svgBlip xmlns:asvg="http://schemas.microsoft.com/office/drawing/2016/SVG/main" r:embed="rId3"/>
                    </a:ext>
                  </a:extLst>
                </a:blip>
              </a:buBlip>
            </a:pPr>
            <a:endParaRPr lang="en-US" sz="1200" dirty="0"/>
          </a:p>
          <a:p>
            <a:pPr marL="171450" indent="-171450">
              <a:buBlip>
                <a:blip r:embed="rId2">
                  <a:extLst>
                    <a:ext uri="{96DAC541-7B7A-43D3-8B79-37D633B846F1}">
                      <asvg:svgBlip xmlns:asvg="http://schemas.microsoft.com/office/drawing/2016/SVG/main" r:embed="rId3"/>
                    </a:ext>
                  </a:extLst>
                </a:blip>
              </a:buBlip>
            </a:pPr>
            <a:r>
              <a:rPr lang="en-US" sz="1200" dirty="0"/>
              <a:t>Brief the acquired management team and employees so that they understand the integration process and how it will impact them</a:t>
            </a:r>
          </a:p>
          <a:p>
            <a:pPr marL="171450" indent="-171450">
              <a:buBlip>
                <a:blip r:embed="rId2">
                  <a:extLst>
                    <a:ext uri="{96DAC541-7B7A-43D3-8B79-37D633B846F1}">
                      <asvg:svgBlip xmlns:asvg="http://schemas.microsoft.com/office/drawing/2016/SVG/main" r:embed="rId3"/>
                    </a:ext>
                  </a:extLst>
                </a:blip>
              </a:buBlip>
            </a:pPr>
            <a:endParaRPr lang="en-US" sz="1200" dirty="0"/>
          </a:p>
          <a:p>
            <a:pPr marL="171450" indent="-171450">
              <a:buBlip>
                <a:blip r:embed="rId2">
                  <a:extLst>
                    <a:ext uri="{96DAC541-7B7A-43D3-8B79-37D633B846F1}">
                      <asvg:svgBlip xmlns:asvg="http://schemas.microsoft.com/office/drawing/2016/SVG/main" r:embed="rId3"/>
                    </a:ext>
                  </a:extLst>
                </a:blip>
              </a:buBlip>
            </a:pPr>
            <a:r>
              <a:rPr lang="en-US" sz="1200" dirty="0"/>
              <a:t>Escalate issues requiring senior-level input so they are resolved quickly and effectively</a:t>
            </a:r>
          </a:p>
          <a:p>
            <a:pPr marL="171450" indent="-171450">
              <a:buBlip>
                <a:blip r:embed="rId2">
                  <a:extLst>
                    <a:ext uri="{96DAC541-7B7A-43D3-8B79-37D633B846F1}">
                      <asvg:svgBlip xmlns:asvg="http://schemas.microsoft.com/office/drawing/2016/SVG/main" r:embed="rId3"/>
                    </a:ext>
                  </a:extLst>
                </a:blip>
              </a:buBlip>
            </a:pPr>
            <a:endParaRPr lang="en-US" sz="1200" dirty="0"/>
          </a:p>
          <a:p>
            <a:pPr marL="171450" indent="-171450">
              <a:buBlip>
                <a:blip r:embed="rId2">
                  <a:extLst>
                    <a:ext uri="{96DAC541-7B7A-43D3-8B79-37D633B846F1}">
                      <asvg:svgBlip xmlns:asvg="http://schemas.microsoft.com/office/drawing/2016/SVG/main" r:embed="rId3"/>
                    </a:ext>
                  </a:extLst>
                </a:blip>
              </a:buBlip>
            </a:pPr>
            <a:r>
              <a:rPr lang="en-US" sz="1200" dirty="0"/>
              <a:t>Manage the interdependencies between functions so activities are prioritized and sequenced correctly</a:t>
            </a:r>
          </a:p>
          <a:p>
            <a:pPr marL="171450" indent="-171450">
              <a:buBlip>
                <a:blip r:embed="rId2">
                  <a:extLst>
                    <a:ext uri="{96DAC541-7B7A-43D3-8B79-37D633B846F1}">
                      <asvg:svgBlip xmlns:asvg="http://schemas.microsoft.com/office/drawing/2016/SVG/main" r:embed="rId3"/>
                    </a:ext>
                  </a:extLst>
                </a:blip>
              </a:buBlip>
            </a:pPr>
            <a:endParaRPr lang="en-US" sz="1200" dirty="0"/>
          </a:p>
          <a:p>
            <a:pPr marL="171450" indent="-171450">
              <a:buBlip>
                <a:blip r:embed="rId2">
                  <a:extLst>
                    <a:ext uri="{96DAC541-7B7A-43D3-8B79-37D633B846F1}">
                      <asvg:svgBlip xmlns:asvg="http://schemas.microsoft.com/office/drawing/2016/SVG/main" r:embed="rId3"/>
                    </a:ext>
                  </a:extLst>
                </a:blip>
              </a:buBlip>
            </a:pPr>
            <a:r>
              <a:rPr lang="en-US" sz="1200" dirty="0"/>
              <a:t>Evaluate the risks associated with an integration and mitigate them to the most reasonable extent possible</a:t>
            </a:r>
          </a:p>
          <a:p>
            <a:pPr marL="171450" indent="-171450">
              <a:buBlip>
                <a:blip r:embed="rId2">
                  <a:extLst>
                    <a:ext uri="{96DAC541-7B7A-43D3-8B79-37D633B846F1}">
                      <asvg:svgBlip xmlns:asvg="http://schemas.microsoft.com/office/drawing/2016/SVG/main" r:embed="rId3"/>
                    </a:ext>
                  </a:extLst>
                </a:blip>
              </a:buBlip>
            </a:pPr>
            <a:endParaRPr lang="en-US" sz="1200" dirty="0"/>
          </a:p>
          <a:p>
            <a:pPr marL="171450" indent="-171450">
              <a:buBlip>
                <a:blip r:embed="rId2">
                  <a:extLst>
                    <a:ext uri="{96DAC541-7B7A-43D3-8B79-37D633B846F1}">
                      <asvg:svgBlip xmlns:asvg="http://schemas.microsoft.com/office/drawing/2016/SVG/main" r:embed="rId3"/>
                    </a:ext>
                  </a:extLst>
                </a:blip>
              </a:buBlip>
            </a:pPr>
            <a:r>
              <a:rPr lang="en-US" sz="1200" dirty="0"/>
              <a:t>Ensure exit criteria are met </a:t>
            </a:r>
          </a:p>
          <a:p>
            <a:pPr marL="171450" indent="-171450">
              <a:buBlip>
                <a:blip r:embed="rId2">
                  <a:extLst>
                    <a:ext uri="{96DAC541-7B7A-43D3-8B79-37D633B846F1}">
                      <asvg:svgBlip xmlns:asvg="http://schemas.microsoft.com/office/drawing/2016/SVG/main" r:embed="rId3"/>
                    </a:ext>
                  </a:extLst>
                </a:blip>
              </a:buBlip>
            </a:pPr>
            <a:endParaRPr lang="en-US" sz="1200" dirty="0"/>
          </a:p>
          <a:p>
            <a:pPr marL="171450" indent="-171450">
              <a:buBlip>
                <a:blip r:embed="rId2">
                  <a:extLst>
                    <a:ext uri="{96DAC541-7B7A-43D3-8B79-37D633B846F1}">
                      <asvg:svgBlip xmlns:asvg="http://schemas.microsoft.com/office/drawing/2016/SVG/main" r:embed="rId3"/>
                    </a:ext>
                  </a:extLst>
                </a:blip>
              </a:buBlip>
            </a:pPr>
            <a:r>
              <a:rPr lang="en-US" sz="1200" dirty="0"/>
              <a:t>Document any handoffs to business line leaders at the end of the transition period</a:t>
            </a:r>
          </a:p>
          <a:p>
            <a:pPr marL="171450" indent="-171450">
              <a:buBlip>
                <a:blip r:embed="rId2">
                  <a:extLst>
                    <a:ext uri="{96DAC541-7B7A-43D3-8B79-37D633B846F1}">
                      <asvg:svgBlip xmlns:asvg="http://schemas.microsoft.com/office/drawing/2016/SVG/main" r:embed="rId3"/>
                    </a:ext>
                  </a:extLst>
                </a:blip>
              </a:buBlip>
            </a:pPr>
            <a:endParaRPr lang="en-US" sz="1200" dirty="0"/>
          </a:p>
          <a:p>
            <a:pPr marL="171450" indent="-171450">
              <a:buBlip>
                <a:blip r:embed="rId2">
                  <a:extLst>
                    <a:ext uri="{96DAC541-7B7A-43D3-8B79-37D633B846F1}">
                      <asvg:svgBlip xmlns:asvg="http://schemas.microsoft.com/office/drawing/2016/SVG/main" r:embed="rId3"/>
                    </a:ext>
                  </a:extLst>
                </a:blip>
              </a:buBlip>
            </a:pPr>
            <a:r>
              <a:rPr lang="en-US" sz="1200" dirty="0"/>
              <a:t>Capture lessons learned and recommendations for future acquisitions</a:t>
            </a:r>
          </a:p>
        </p:txBody>
      </p:sp>
      <p:sp>
        <p:nvSpPr>
          <p:cNvPr id="56" name="Slide Number Placeholder 5">
            <a:extLst>
              <a:ext uri="{FF2B5EF4-FFF2-40B4-BE49-F238E27FC236}">
                <a16:creationId xmlns:a16="http://schemas.microsoft.com/office/drawing/2014/main" id="{5B34A112-F51B-99A9-23DF-FDF5B75AAD28}"/>
              </a:ext>
            </a:extLst>
          </p:cNvPr>
          <p:cNvSpPr>
            <a:spLocks noGrp="1"/>
          </p:cNvSpPr>
          <p:nvPr>
            <p:ph type="sldNum" sz="quarter" idx="12"/>
          </p:nvPr>
        </p:nvSpPr>
        <p:spPr>
          <a:xfrm>
            <a:off x="122209" y="6381750"/>
            <a:ext cx="549595" cy="365125"/>
          </a:xfrm>
        </p:spPr>
        <p:txBody>
          <a:bodyPr/>
          <a:lstStyle/>
          <a:p>
            <a:fld id="{9C6CBC53-6B21-4204-9F26-8A6F24E40033}" type="slidenum">
              <a:rPr lang="en-US" smtClean="0">
                <a:solidFill>
                  <a:srgbClr val="0000EC"/>
                </a:solidFill>
              </a:rPr>
              <a:t>4</a:t>
            </a:fld>
            <a:endParaRPr lang="en-US" dirty="0">
              <a:solidFill>
                <a:srgbClr val="0000EC"/>
              </a:solidFill>
            </a:endParaRPr>
          </a:p>
        </p:txBody>
      </p:sp>
      <p:sp>
        <p:nvSpPr>
          <p:cNvPr id="2" name="Holder 5">
            <a:extLst>
              <a:ext uri="{FF2B5EF4-FFF2-40B4-BE49-F238E27FC236}">
                <a16:creationId xmlns:a16="http://schemas.microsoft.com/office/drawing/2014/main" id="{FB424134-FF8A-0F1D-4653-794E90292527}"/>
              </a:ext>
            </a:extLst>
          </p:cNvPr>
          <p:cNvSpPr txBox="1">
            <a:spLocks/>
          </p:cNvSpPr>
          <p:nvPr/>
        </p:nvSpPr>
        <p:spPr>
          <a:xfrm>
            <a:off x="1256674" y="6479674"/>
            <a:ext cx="4623943" cy="169277"/>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000" b="0" i="0" u="none" strike="noStrike" cap="none">
                <a:solidFill>
                  <a:schemeClr val="tx1">
                    <a:tint val="75000"/>
                  </a:schemeClr>
                </a:solidFill>
                <a:latin typeface="Garamond"/>
                <a:ea typeface="Garamond"/>
                <a:cs typeface="Garamond"/>
                <a:sym typeface="Garamon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sz="1100" dirty="0"/>
              <a:t>© 100-Day Advisors    MandAPlaybook.com</a:t>
            </a:r>
          </a:p>
        </p:txBody>
      </p:sp>
    </p:spTree>
    <p:extLst>
      <p:ext uri="{BB962C8B-B14F-4D97-AF65-F5344CB8AC3E}">
        <p14:creationId xmlns:p14="http://schemas.microsoft.com/office/powerpoint/2010/main" val="556811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2881A5AA-DD81-2784-2DF1-6099065A0617}"/>
              </a:ext>
            </a:extLst>
          </p:cNvPr>
          <p:cNvGrpSpPr/>
          <p:nvPr/>
        </p:nvGrpSpPr>
        <p:grpSpPr>
          <a:xfrm>
            <a:off x="-10723" y="0"/>
            <a:ext cx="12192000" cy="6858000"/>
            <a:chOff x="-10723" y="-501805"/>
            <a:chExt cx="12192000" cy="6858000"/>
          </a:xfrm>
        </p:grpSpPr>
        <p:sp>
          <p:nvSpPr>
            <p:cNvPr id="10" name="Rectangle 9">
              <a:extLst>
                <a:ext uri="{FF2B5EF4-FFF2-40B4-BE49-F238E27FC236}">
                  <a16:creationId xmlns:a16="http://schemas.microsoft.com/office/drawing/2014/main" id="{F72593F4-8837-89CE-56A4-F38BDBA7FA58}"/>
                </a:ext>
              </a:extLst>
            </p:cNvPr>
            <p:cNvSpPr/>
            <p:nvPr/>
          </p:nvSpPr>
          <p:spPr>
            <a:xfrm>
              <a:off x="-10723" y="-501805"/>
              <a:ext cx="12192000" cy="6858000"/>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Connector 10">
              <a:extLst>
                <a:ext uri="{FF2B5EF4-FFF2-40B4-BE49-F238E27FC236}">
                  <a16:creationId xmlns:a16="http://schemas.microsoft.com/office/drawing/2014/main" id="{D34C447C-54F9-8720-DD8B-B9310D2FC2AB}"/>
                </a:ext>
              </a:extLst>
            </p:cNvPr>
            <p:cNvCxnSpPr>
              <a:cxnSpLocks/>
            </p:cNvCxnSpPr>
            <p:nvPr/>
          </p:nvCxnSpPr>
          <p:spPr>
            <a:xfrm>
              <a:off x="377505" y="3053593"/>
              <a:ext cx="294299"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F0616A06-0195-17D9-B608-B2F89B4FA40C}"/>
                </a:ext>
              </a:extLst>
            </p:cNvPr>
            <p:cNvCxnSpPr>
              <a:cxnSpLocks/>
            </p:cNvCxnSpPr>
            <p:nvPr/>
          </p:nvCxnSpPr>
          <p:spPr>
            <a:xfrm>
              <a:off x="377505" y="3156230"/>
              <a:ext cx="147149"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
          <p:nvSpPr>
            <p:cNvPr id="13" name="Rectangle 12">
              <a:extLst>
                <a:ext uri="{FF2B5EF4-FFF2-40B4-BE49-F238E27FC236}">
                  <a16:creationId xmlns:a16="http://schemas.microsoft.com/office/drawing/2014/main" id="{3E73875B-6F3F-B1A0-1FEB-846A41D005F3}"/>
                </a:ext>
              </a:extLst>
            </p:cNvPr>
            <p:cNvSpPr/>
            <p:nvPr/>
          </p:nvSpPr>
          <p:spPr>
            <a:xfrm>
              <a:off x="10723" y="5787770"/>
              <a:ext cx="1124125" cy="5494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6" name="Rectangle 55">
            <a:extLst>
              <a:ext uri="{FF2B5EF4-FFF2-40B4-BE49-F238E27FC236}">
                <a16:creationId xmlns:a16="http://schemas.microsoft.com/office/drawing/2014/main" id="{4227340D-8570-4A5C-EBF5-FFE21CF7AD01}"/>
              </a:ext>
            </a:extLst>
          </p:cNvPr>
          <p:cNvSpPr/>
          <p:nvPr/>
        </p:nvSpPr>
        <p:spPr>
          <a:xfrm>
            <a:off x="1304925" y="2034434"/>
            <a:ext cx="10876352" cy="3833381"/>
          </a:xfrm>
          <a:prstGeom prst="rect">
            <a:avLst/>
          </a:prstGeom>
          <a:solidFill>
            <a:schemeClr val="bg1"/>
          </a:solidFill>
          <a:ln>
            <a:solidFill>
              <a:schemeClr val="bg1"/>
            </a:solidFill>
          </a:ln>
          <a:effectLst>
            <a:outerShdw blurRad="495300" dist="317500" dir="2820000" sx="98000" sy="98000" algn="ctr" rotWithShape="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A594F8E1-933B-12DA-4BA7-5ACD6607952C}"/>
              </a:ext>
            </a:extLst>
          </p:cNvPr>
          <p:cNvSpPr txBox="1">
            <a:spLocks/>
          </p:cNvSpPr>
          <p:nvPr/>
        </p:nvSpPr>
        <p:spPr>
          <a:xfrm>
            <a:off x="1996911" y="752959"/>
            <a:ext cx="5701012" cy="52851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200" dirty="0">
                <a:solidFill>
                  <a:srgbClr val="0000EC"/>
                </a:solidFill>
                <a:cs typeface="Gotham Ultra" pitchFamily="50" charset="0"/>
              </a:rPr>
              <a:t>The Integration Manager</a:t>
            </a:r>
          </a:p>
        </p:txBody>
      </p:sp>
      <p:sp>
        <p:nvSpPr>
          <p:cNvPr id="16" name="TextBox 15">
            <a:extLst>
              <a:ext uri="{FF2B5EF4-FFF2-40B4-BE49-F238E27FC236}">
                <a16:creationId xmlns:a16="http://schemas.microsoft.com/office/drawing/2014/main" id="{C1C13318-5FA1-7A6E-6370-AACC1D9D9E96}"/>
              </a:ext>
            </a:extLst>
          </p:cNvPr>
          <p:cNvSpPr txBox="1"/>
          <p:nvPr/>
        </p:nvSpPr>
        <p:spPr>
          <a:xfrm>
            <a:off x="1996911" y="1281475"/>
            <a:ext cx="7276416" cy="461665"/>
          </a:xfrm>
          <a:prstGeom prst="rect">
            <a:avLst/>
          </a:prstGeom>
          <a:noFill/>
        </p:spPr>
        <p:txBody>
          <a:bodyPr wrap="none" rtlCol="0">
            <a:spAutoFit/>
          </a:bodyPr>
          <a:lstStyle/>
          <a:p>
            <a:r>
              <a:rPr lang="en-US" sz="2400" dirty="0"/>
              <a:t>should have the following traits and attributes:</a:t>
            </a:r>
          </a:p>
        </p:txBody>
      </p:sp>
      <p:sp>
        <p:nvSpPr>
          <p:cNvPr id="21" name="TextBox 20">
            <a:extLst>
              <a:ext uri="{FF2B5EF4-FFF2-40B4-BE49-F238E27FC236}">
                <a16:creationId xmlns:a16="http://schemas.microsoft.com/office/drawing/2014/main" id="{AD7337C3-4750-9082-1316-D983AEF50185}"/>
              </a:ext>
            </a:extLst>
          </p:cNvPr>
          <p:cNvSpPr txBox="1"/>
          <p:nvPr/>
        </p:nvSpPr>
        <p:spPr>
          <a:xfrm>
            <a:off x="1996911" y="2197314"/>
            <a:ext cx="3840080" cy="3477875"/>
          </a:xfrm>
          <a:prstGeom prst="rect">
            <a:avLst/>
          </a:prstGeom>
          <a:noFill/>
        </p:spPr>
        <p:txBody>
          <a:bodyPr wrap="square" rtlCol="0">
            <a:spAutoFit/>
          </a:bodyPr>
          <a:lstStyle/>
          <a:p>
            <a:pPr marL="342900" indent="-342900" rtl="0">
              <a:buClr>
                <a:srgbClr val="0000EC"/>
              </a:buClr>
              <a:buFont typeface="Arial" panose="020B0604020202020204" pitchFamily="34" charset="0"/>
              <a:buChar char="•"/>
            </a:pPr>
            <a:r>
              <a:rPr lang="en-US" sz="2000" b="0" i="0" u="none" strike="noStrike" dirty="0">
                <a:solidFill>
                  <a:srgbClr val="000000"/>
                </a:solidFill>
                <a:effectLst/>
              </a:rPr>
              <a:t>Strategic thinking</a:t>
            </a:r>
          </a:p>
          <a:p>
            <a:pPr marL="342900" indent="-342900" rtl="0">
              <a:buClr>
                <a:srgbClr val="0000EC"/>
              </a:buClr>
              <a:buFont typeface="Arial" panose="020B0604020202020204" pitchFamily="34" charset="0"/>
              <a:buChar char="•"/>
            </a:pPr>
            <a:endParaRPr lang="en-US" sz="2000" b="0" i="0" u="none" strike="noStrike" dirty="0">
              <a:solidFill>
                <a:srgbClr val="000000"/>
              </a:solidFill>
              <a:effectLst/>
            </a:endParaRPr>
          </a:p>
          <a:p>
            <a:pPr marL="342900" indent="-342900" rtl="0">
              <a:buClr>
                <a:srgbClr val="0000EC"/>
              </a:buClr>
              <a:buFont typeface="Arial" panose="020B0604020202020204" pitchFamily="34" charset="0"/>
              <a:buChar char="•"/>
            </a:pPr>
            <a:r>
              <a:rPr lang="en-US" sz="2000" b="0" i="0" u="none" strike="noStrike" dirty="0">
                <a:solidFill>
                  <a:srgbClr val="000000"/>
                </a:solidFill>
                <a:effectLst/>
              </a:rPr>
              <a:t>Business savvy</a:t>
            </a:r>
          </a:p>
          <a:p>
            <a:pPr marL="342900" indent="-342900" rtl="0">
              <a:buClr>
                <a:srgbClr val="0000EC"/>
              </a:buClr>
              <a:buFont typeface="Arial" panose="020B0604020202020204" pitchFamily="34" charset="0"/>
              <a:buChar char="•"/>
            </a:pPr>
            <a:endParaRPr lang="en-US" sz="2000" b="0" i="0" u="none" strike="noStrike" dirty="0">
              <a:solidFill>
                <a:srgbClr val="000000"/>
              </a:solidFill>
              <a:effectLst/>
            </a:endParaRPr>
          </a:p>
          <a:p>
            <a:pPr marL="342900" indent="-342900" rtl="0">
              <a:buClr>
                <a:srgbClr val="0000EC"/>
              </a:buClr>
              <a:buFont typeface="Arial" panose="020B0604020202020204" pitchFamily="34" charset="0"/>
              <a:buChar char="•"/>
            </a:pPr>
            <a:r>
              <a:rPr lang="en-US" sz="2000" b="0" i="0" u="none" strike="noStrike" dirty="0">
                <a:solidFill>
                  <a:srgbClr val="000000"/>
                </a:solidFill>
                <a:effectLst/>
              </a:rPr>
              <a:t>Project management skills</a:t>
            </a:r>
          </a:p>
          <a:p>
            <a:pPr marL="342900" indent="-342900" rtl="0">
              <a:buClr>
                <a:srgbClr val="0000EC"/>
              </a:buClr>
              <a:buFont typeface="Arial" panose="020B0604020202020204" pitchFamily="34" charset="0"/>
              <a:buChar char="•"/>
            </a:pPr>
            <a:endParaRPr lang="en-US" sz="2000" b="0" i="0" u="none" strike="noStrike" dirty="0">
              <a:solidFill>
                <a:srgbClr val="000000"/>
              </a:solidFill>
              <a:effectLst/>
            </a:endParaRPr>
          </a:p>
          <a:p>
            <a:pPr marL="342900" indent="-342900" rtl="0">
              <a:buClr>
                <a:srgbClr val="0000EC"/>
              </a:buClr>
              <a:buFont typeface="Arial" panose="020B0604020202020204" pitchFamily="34" charset="0"/>
              <a:buChar char="•"/>
            </a:pPr>
            <a:r>
              <a:rPr lang="en-US" sz="2000" b="0" i="0" u="none" strike="noStrike" dirty="0">
                <a:solidFill>
                  <a:srgbClr val="000000"/>
                </a:solidFill>
                <a:effectLst/>
              </a:rPr>
              <a:t>Human relations skills</a:t>
            </a:r>
          </a:p>
          <a:p>
            <a:pPr marL="342900" indent="-342900" rtl="0">
              <a:buClr>
                <a:srgbClr val="0000EC"/>
              </a:buClr>
              <a:buFont typeface="Arial" panose="020B0604020202020204" pitchFamily="34" charset="0"/>
              <a:buChar char="•"/>
            </a:pPr>
            <a:endParaRPr lang="en-US" sz="2000" b="0" i="0" u="none" strike="noStrike" dirty="0">
              <a:solidFill>
                <a:srgbClr val="000000"/>
              </a:solidFill>
              <a:effectLst/>
            </a:endParaRPr>
          </a:p>
          <a:p>
            <a:pPr marL="342900" indent="-342900" rtl="0">
              <a:buClr>
                <a:srgbClr val="0000EC"/>
              </a:buClr>
              <a:buFont typeface="Arial" panose="020B0604020202020204" pitchFamily="34" charset="0"/>
              <a:buChar char="•"/>
            </a:pPr>
            <a:r>
              <a:rPr lang="en-US" sz="2000" b="0" i="0" u="none" strike="noStrike" dirty="0">
                <a:solidFill>
                  <a:srgbClr val="000000"/>
                </a:solidFill>
                <a:effectLst/>
              </a:rPr>
              <a:t>Team leadership skills</a:t>
            </a:r>
          </a:p>
          <a:p>
            <a:pPr marL="342900" indent="-342900" rtl="0">
              <a:buClr>
                <a:srgbClr val="0000EC"/>
              </a:buClr>
              <a:buFont typeface="Arial" panose="020B0604020202020204" pitchFamily="34" charset="0"/>
              <a:buChar char="•"/>
            </a:pPr>
            <a:endParaRPr lang="en-US" sz="2000" b="0" i="0" u="none" strike="noStrike" dirty="0">
              <a:solidFill>
                <a:srgbClr val="000000"/>
              </a:solidFill>
              <a:effectLst/>
            </a:endParaRPr>
          </a:p>
          <a:p>
            <a:pPr marL="342900" indent="-342900" rtl="0">
              <a:buClr>
                <a:srgbClr val="0000EC"/>
              </a:buClr>
              <a:buFont typeface="Arial" panose="020B0604020202020204" pitchFamily="34" charset="0"/>
              <a:buChar char="•"/>
            </a:pPr>
            <a:r>
              <a:rPr lang="en-US" sz="2000" b="0" i="0" u="none" strike="noStrike" dirty="0">
                <a:solidFill>
                  <a:srgbClr val="000000"/>
                </a:solidFill>
                <a:effectLst/>
              </a:rPr>
              <a:t>Conflict resolution skills</a:t>
            </a:r>
          </a:p>
        </p:txBody>
      </p:sp>
      <p:sp>
        <p:nvSpPr>
          <p:cNvPr id="24" name="TextBox 23">
            <a:extLst>
              <a:ext uri="{FF2B5EF4-FFF2-40B4-BE49-F238E27FC236}">
                <a16:creationId xmlns:a16="http://schemas.microsoft.com/office/drawing/2014/main" id="{6B6D2E57-4536-D308-0D4B-042553E5EEAF}"/>
              </a:ext>
            </a:extLst>
          </p:cNvPr>
          <p:cNvSpPr txBox="1"/>
          <p:nvPr/>
        </p:nvSpPr>
        <p:spPr>
          <a:xfrm>
            <a:off x="6879662" y="2197314"/>
            <a:ext cx="3840080" cy="2862322"/>
          </a:xfrm>
          <a:prstGeom prst="rect">
            <a:avLst/>
          </a:prstGeom>
          <a:noFill/>
        </p:spPr>
        <p:txBody>
          <a:bodyPr wrap="square" rtlCol="0">
            <a:spAutoFit/>
          </a:bodyPr>
          <a:lstStyle/>
          <a:p>
            <a:pPr marL="342900" indent="-342900" rtl="0">
              <a:spcBef>
                <a:spcPts val="0"/>
              </a:spcBef>
              <a:spcAft>
                <a:spcPts val="0"/>
              </a:spcAft>
              <a:buClr>
                <a:srgbClr val="0000EC"/>
              </a:buClr>
              <a:buFont typeface="Arial" panose="020B0604020202020204" pitchFamily="34" charset="0"/>
              <a:buChar char="•"/>
            </a:pPr>
            <a:r>
              <a:rPr lang="en-US" sz="2000" b="0" i="0" u="none" strike="noStrike" dirty="0">
                <a:solidFill>
                  <a:srgbClr val="000000"/>
                </a:solidFill>
                <a:effectLst/>
              </a:rPr>
              <a:t>Communication skills</a:t>
            </a:r>
          </a:p>
          <a:p>
            <a:pPr marL="342900" indent="-342900" rtl="0">
              <a:spcBef>
                <a:spcPts val="0"/>
              </a:spcBef>
              <a:spcAft>
                <a:spcPts val="0"/>
              </a:spcAft>
              <a:buClr>
                <a:srgbClr val="0000EC"/>
              </a:buClr>
              <a:buFont typeface="Arial" panose="020B0604020202020204" pitchFamily="34" charset="0"/>
              <a:buChar char="•"/>
            </a:pPr>
            <a:endParaRPr lang="en-US" sz="2000" b="0" i="0" u="none" strike="noStrike" dirty="0">
              <a:solidFill>
                <a:srgbClr val="000000"/>
              </a:solidFill>
              <a:effectLst/>
            </a:endParaRPr>
          </a:p>
          <a:p>
            <a:pPr marL="342900" indent="-342900" rtl="0">
              <a:spcBef>
                <a:spcPts val="0"/>
              </a:spcBef>
              <a:spcAft>
                <a:spcPts val="0"/>
              </a:spcAft>
              <a:buClr>
                <a:srgbClr val="0000EC"/>
              </a:buClr>
              <a:buFont typeface="Arial" panose="020B0604020202020204" pitchFamily="34" charset="0"/>
              <a:buChar char="•"/>
            </a:pPr>
            <a:r>
              <a:rPr lang="en-US" sz="2000" b="0" i="0" u="none" strike="noStrike" dirty="0">
                <a:solidFill>
                  <a:srgbClr val="000000"/>
                </a:solidFill>
                <a:effectLst/>
              </a:rPr>
              <a:t>Self-confidence </a:t>
            </a:r>
          </a:p>
          <a:p>
            <a:pPr marL="342900" indent="-342900" rtl="0">
              <a:spcBef>
                <a:spcPts val="0"/>
              </a:spcBef>
              <a:spcAft>
                <a:spcPts val="0"/>
              </a:spcAft>
              <a:buClr>
                <a:srgbClr val="0000EC"/>
              </a:buClr>
              <a:buFont typeface="Arial" panose="020B0604020202020204" pitchFamily="34" charset="0"/>
              <a:buChar char="•"/>
            </a:pPr>
            <a:endParaRPr lang="en-US" sz="2000" b="0" i="0" u="none" strike="noStrike" dirty="0">
              <a:solidFill>
                <a:srgbClr val="000000"/>
              </a:solidFill>
              <a:effectLst/>
            </a:endParaRPr>
          </a:p>
          <a:p>
            <a:pPr marL="342900" indent="-342900" rtl="0">
              <a:spcBef>
                <a:spcPts val="0"/>
              </a:spcBef>
              <a:spcAft>
                <a:spcPts val="0"/>
              </a:spcAft>
              <a:buClr>
                <a:srgbClr val="0000EC"/>
              </a:buClr>
              <a:buFont typeface="Arial" panose="020B0604020202020204" pitchFamily="34" charset="0"/>
              <a:buChar char="•"/>
            </a:pPr>
            <a:r>
              <a:rPr lang="en-US" sz="2000" b="0" i="0" u="none" strike="noStrike" dirty="0">
                <a:solidFill>
                  <a:srgbClr val="000000"/>
                </a:solidFill>
                <a:effectLst/>
              </a:rPr>
              <a:t>Empathy</a:t>
            </a:r>
          </a:p>
          <a:p>
            <a:pPr marL="342900" indent="-342900" rtl="0">
              <a:spcBef>
                <a:spcPts val="0"/>
              </a:spcBef>
              <a:spcAft>
                <a:spcPts val="0"/>
              </a:spcAft>
              <a:buClr>
                <a:srgbClr val="0000EC"/>
              </a:buClr>
              <a:buFont typeface="Arial" panose="020B0604020202020204" pitchFamily="34" charset="0"/>
              <a:buChar char="•"/>
            </a:pPr>
            <a:endParaRPr lang="en-US" sz="2000" b="0" i="0" u="none" strike="noStrike" dirty="0">
              <a:solidFill>
                <a:srgbClr val="000000"/>
              </a:solidFill>
              <a:effectLst/>
            </a:endParaRPr>
          </a:p>
          <a:p>
            <a:pPr marL="342900" indent="-342900" rtl="0">
              <a:spcBef>
                <a:spcPts val="0"/>
              </a:spcBef>
              <a:spcAft>
                <a:spcPts val="0"/>
              </a:spcAft>
              <a:buClr>
                <a:srgbClr val="0000EC"/>
              </a:buClr>
              <a:buFont typeface="Arial" panose="020B0604020202020204" pitchFamily="34" charset="0"/>
              <a:buChar char="•"/>
            </a:pPr>
            <a:r>
              <a:rPr lang="en-US" sz="2000" b="0" i="0" u="none" strike="noStrike" dirty="0">
                <a:solidFill>
                  <a:srgbClr val="000000"/>
                </a:solidFill>
                <a:effectLst/>
              </a:rPr>
              <a:t>Respect for differences</a:t>
            </a:r>
          </a:p>
          <a:p>
            <a:pPr marL="342900" indent="-342900" rtl="0">
              <a:spcBef>
                <a:spcPts val="0"/>
              </a:spcBef>
              <a:spcAft>
                <a:spcPts val="0"/>
              </a:spcAft>
              <a:buClr>
                <a:srgbClr val="0000EC"/>
              </a:buClr>
              <a:buFont typeface="Arial" panose="020B0604020202020204" pitchFamily="34" charset="0"/>
              <a:buChar char="•"/>
            </a:pPr>
            <a:endParaRPr lang="en-US" sz="2000" b="0" i="0" u="none" strike="noStrike" dirty="0">
              <a:solidFill>
                <a:srgbClr val="000000"/>
              </a:solidFill>
              <a:effectLst/>
            </a:endParaRPr>
          </a:p>
          <a:p>
            <a:pPr marL="342900" indent="-342900" rtl="0">
              <a:spcBef>
                <a:spcPts val="0"/>
              </a:spcBef>
              <a:spcAft>
                <a:spcPts val="0"/>
              </a:spcAft>
              <a:buClr>
                <a:srgbClr val="0000EC"/>
              </a:buClr>
              <a:buFont typeface="Arial" panose="020B0604020202020204" pitchFamily="34" charset="0"/>
              <a:buChar char="•"/>
            </a:pPr>
            <a:r>
              <a:rPr lang="en-US" sz="2000" b="0" i="0" u="none" strike="noStrike" dirty="0">
                <a:solidFill>
                  <a:srgbClr val="000000"/>
                </a:solidFill>
                <a:effectLst/>
              </a:rPr>
              <a:t>Results-orientation</a:t>
            </a:r>
          </a:p>
        </p:txBody>
      </p:sp>
      <p:cxnSp>
        <p:nvCxnSpPr>
          <p:cNvPr id="57" name="Straight Connector 56">
            <a:extLst>
              <a:ext uri="{FF2B5EF4-FFF2-40B4-BE49-F238E27FC236}">
                <a16:creationId xmlns:a16="http://schemas.microsoft.com/office/drawing/2014/main" id="{78B1393F-9D7D-47AF-09D4-4A30928BE348}"/>
              </a:ext>
            </a:extLst>
          </p:cNvPr>
          <p:cNvCxnSpPr>
            <a:cxnSpLocks/>
          </p:cNvCxnSpPr>
          <p:nvPr/>
        </p:nvCxnSpPr>
        <p:spPr>
          <a:xfrm>
            <a:off x="1317625" y="2034434"/>
            <a:ext cx="0" cy="3833381"/>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59" name="Slide Number Placeholder 5">
            <a:extLst>
              <a:ext uri="{FF2B5EF4-FFF2-40B4-BE49-F238E27FC236}">
                <a16:creationId xmlns:a16="http://schemas.microsoft.com/office/drawing/2014/main" id="{0001402D-0CF3-E9DE-54EE-F84985631898}"/>
              </a:ext>
            </a:extLst>
          </p:cNvPr>
          <p:cNvSpPr>
            <a:spLocks noGrp="1"/>
          </p:cNvSpPr>
          <p:nvPr>
            <p:ph type="sldNum" sz="quarter" idx="12"/>
          </p:nvPr>
        </p:nvSpPr>
        <p:spPr>
          <a:xfrm>
            <a:off x="122209" y="6381750"/>
            <a:ext cx="549595" cy="365125"/>
          </a:xfrm>
        </p:spPr>
        <p:txBody>
          <a:bodyPr/>
          <a:lstStyle/>
          <a:p>
            <a:fld id="{9C6CBC53-6B21-4204-9F26-8A6F24E40033}" type="slidenum">
              <a:rPr lang="en-US" smtClean="0">
                <a:solidFill>
                  <a:srgbClr val="0000EC"/>
                </a:solidFill>
              </a:rPr>
              <a:t>5</a:t>
            </a:fld>
            <a:endParaRPr lang="en-US" dirty="0">
              <a:solidFill>
                <a:srgbClr val="0000EC"/>
              </a:solidFill>
            </a:endParaRPr>
          </a:p>
        </p:txBody>
      </p:sp>
      <p:sp>
        <p:nvSpPr>
          <p:cNvPr id="3" name="Holder 5">
            <a:extLst>
              <a:ext uri="{FF2B5EF4-FFF2-40B4-BE49-F238E27FC236}">
                <a16:creationId xmlns:a16="http://schemas.microsoft.com/office/drawing/2014/main" id="{070D7179-1793-7422-6ED4-4AF87EC9F721}"/>
              </a:ext>
            </a:extLst>
          </p:cNvPr>
          <p:cNvSpPr txBox="1">
            <a:spLocks/>
          </p:cNvSpPr>
          <p:nvPr/>
        </p:nvSpPr>
        <p:spPr>
          <a:xfrm>
            <a:off x="1256674" y="6479674"/>
            <a:ext cx="4623943" cy="169277"/>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000" b="0" i="0" u="none" strike="noStrike" cap="none">
                <a:solidFill>
                  <a:schemeClr val="tx1">
                    <a:tint val="75000"/>
                  </a:schemeClr>
                </a:solidFill>
                <a:latin typeface="Garamond"/>
                <a:ea typeface="Garamond"/>
                <a:cs typeface="Garamond"/>
                <a:sym typeface="Garamon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sz="1100" dirty="0"/>
              <a:t>© 100-Day Advisors    MandAPlaybook.com</a:t>
            </a:r>
          </a:p>
        </p:txBody>
      </p:sp>
    </p:spTree>
    <p:extLst>
      <p:ext uri="{BB962C8B-B14F-4D97-AF65-F5344CB8AC3E}">
        <p14:creationId xmlns:p14="http://schemas.microsoft.com/office/powerpoint/2010/main" val="2301762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3DC97-1ACC-1302-E3FB-6FAC0727808D}"/>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56315AC-CE53-F590-F988-2E2E74D06FDF}"/>
              </a:ext>
            </a:extLst>
          </p:cNvPr>
          <p:cNvSpPr/>
          <p:nvPr/>
        </p:nvSpPr>
        <p:spPr>
          <a:xfrm>
            <a:off x="0" y="0"/>
            <a:ext cx="12192000" cy="6858000"/>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354FFD3B-31BB-F010-F065-8979C332097B}"/>
              </a:ext>
            </a:extLst>
          </p:cNvPr>
          <p:cNvSpPr/>
          <p:nvPr/>
        </p:nvSpPr>
        <p:spPr>
          <a:xfrm>
            <a:off x="0" y="6233531"/>
            <a:ext cx="1170878" cy="6356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71CEC6FF-A2D3-BCAC-DC41-D1DEF9492A7D}"/>
              </a:ext>
            </a:extLst>
          </p:cNvPr>
          <p:cNvSpPr>
            <a:spLocks noGrp="1"/>
          </p:cNvSpPr>
          <p:nvPr>
            <p:ph type="sldNum" sz="quarter" idx="7"/>
          </p:nvPr>
        </p:nvSpPr>
        <p:spPr>
          <a:xfrm>
            <a:off x="125821" y="6453492"/>
            <a:ext cx="478204" cy="184666"/>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1000" b="1" i="0" u="none" strike="noStrike" cap="none">
                <a:solidFill>
                  <a:schemeClr val="tx1"/>
                </a:solidFill>
                <a:latin typeface="Arial" panose="020B0604020202020204" pitchFamily="34" charset="0"/>
                <a:ea typeface="Garamond"/>
                <a:cs typeface="Arial" panose="020B0604020202020204" pitchFamily="34" charset="0"/>
                <a:sym typeface="Garamond"/>
              </a:defRPr>
            </a:lvl1pPr>
            <a:lvl2pPr marL="0" marR="0" lvl="1" indent="0" algn="r" rtl="0">
              <a:lnSpc>
                <a:spcPct val="100000"/>
              </a:lnSpc>
              <a:spcBef>
                <a:spcPts val="0"/>
              </a:spcBef>
              <a:spcAft>
                <a:spcPts val="0"/>
              </a:spcAft>
              <a:buClr>
                <a:srgbClr val="000000"/>
              </a:buClr>
              <a:buFont typeface="Arial"/>
              <a:buNone/>
              <a:defRPr sz="1000" b="0" i="0" u="none" strike="noStrike" cap="none">
                <a:solidFill>
                  <a:srgbClr val="A5A5A5"/>
                </a:solidFill>
                <a:latin typeface="Garamond"/>
                <a:ea typeface="Garamond"/>
                <a:cs typeface="Garamond"/>
                <a:sym typeface="Garamond"/>
              </a:defRPr>
            </a:lvl2pPr>
            <a:lvl3pPr marL="0" marR="0" lvl="2" indent="0" algn="r" rtl="0">
              <a:lnSpc>
                <a:spcPct val="100000"/>
              </a:lnSpc>
              <a:spcBef>
                <a:spcPts val="0"/>
              </a:spcBef>
              <a:spcAft>
                <a:spcPts val="0"/>
              </a:spcAft>
              <a:buClr>
                <a:srgbClr val="000000"/>
              </a:buClr>
              <a:buFont typeface="Arial"/>
              <a:buNone/>
              <a:defRPr sz="1000" b="0" i="0" u="none" strike="noStrike" cap="none">
                <a:solidFill>
                  <a:srgbClr val="A5A5A5"/>
                </a:solidFill>
                <a:latin typeface="Garamond"/>
                <a:ea typeface="Garamond"/>
                <a:cs typeface="Garamond"/>
                <a:sym typeface="Garamond"/>
              </a:defRPr>
            </a:lvl3pPr>
            <a:lvl4pPr marL="0" marR="0" lvl="3" indent="0" algn="r" rtl="0">
              <a:lnSpc>
                <a:spcPct val="100000"/>
              </a:lnSpc>
              <a:spcBef>
                <a:spcPts val="0"/>
              </a:spcBef>
              <a:spcAft>
                <a:spcPts val="0"/>
              </a:spcAft>
              <a:buClr>
                <a:srgbClr val="000000"/>
              </a:buClr>
              <a:buFont typeface="Arial"/>
              <a:buNone/>
              <a:defRPr sz="1000" b="0" i="0" u="none" strike="noStrike" cap="none">
                <a:solidFill>
                  <a:srgbClr val="A5A5A5"/>
                </a:solidFill>
                <a:latin typeface="Garamond"/>
                <a:ea typeface="Garamond"/>
                <a:cs typeface="Garamond"/>
                <a:sym typeface="Garamond"/>
              </a:defRPr>
            </a:lvl4pPr>
            <a:lvl5pPr marL="0" marR="0" lvl="4" indent="0" algn="r" rtl="0">
              <a:lnSpc>
                <a:spcPct val="100000"/>
              </a:lnSpc>
              <a:spcBef>
                <a:spcPts val="0"/>
              </a:spcBef>
              <a:spcAft>
                <a:spcPts val="0"/>
              </a:spcAft>
              <a:buClr>
                <a:srgbClr val="000000"/>
              </a:buClr>
              <a:buFont typeface="Arial"/>
              <a:buNone/>
              <a:defRPr sz="1000" b="0" i="0" u="none" strike="noStrike" cap="none">
                <a:solidFill>
                  <a:srgbClr val="A5A5A5"/>
                </a:solidFill>
                <a:latin typeface="Garamond"/>
                <a:ea typeface="Garamond"/>
                <a:cs typeface="Garamond"/>
                <a:sym typeface="Garamond"/>
              </a:defRPr>
            </a:lvl5pPr>
            <a:lvl6pPr marL="0" marR="0" lvl="5" indent="0" algn="r" rtl="0">
              <a:lnSpc>
                <a:spcPct val="100000"/>
              </a:lnSpc>
              <a:spcBef>
                <a:spcPts val="0"/>
              </a:spcBef>
              <a:spcAft>
                <a:spcPts val="0"/>
              </a:spcAft>
              <a:buClr>
                <a:srgbClr val="000000"/>
              </a:buClr>
              <a:buFont typeface="Arial"/>
              <a:buNone/>
              <a:defRPr sz="1000" b="0" i="0" u="none" strike="noStrike" cap="none">
                <a:solidFill>
                  <a:srgbClr val="A5A5A5"/>
                </a:solidFill>
                <a:latin typeface="Garamond"/>
                <a:ea typeface="Garamond"/>
                <a:cs typeface="Garamond"/>
                <a:sym typeface="Garamond"/>
              </a:defRPr>
            </a:lvl6pPr>
            <a:lvl7pPr marL="0" marR="0" lvl="6" indent="0" algn="r" rtl="0">
              <a:lnSpc>
                <a:spcPct val="100000"/>
              </a:lnSpc>
              <a:spcBef>
                <a:spcPts val="0"/>
              </a:spcBef>
              <a:spcAft>
                <a:spcPts val="0"/>
              </a:spcAft>
              <a:buClr>
                <a:srgbClr val="000000"/>
              </a:buClr>
              <a:buFont typeface="Arial"/>
              <a:buNone/>
              <a:defRPr sz="1000" b="0" i="0" u="none" strike="noStrike" cap="none">
                <a:solidFill>
                  <a:srgbClr val="A5A5A5"/>
                </a:solidFill>
                <a:latin typeface="Garamond"/>
                <a:ea typeface="Garamond"/>
                <a:cs typeface="Garamond"/>
                <a:sym typeface="Garamond"/>
              </a:defRPr>
            </a:lvl7pPr>
            <a:lvl8pPr marL="0" marR="0" lvl="7" indent="0" algn="r" rtl="0">
              <a:lnSpc>
                <a:spcPct val="100000"/>
              </a:lnSpc>
              <a:spcBef>
                <a:spcPts val="0"/>
              </a:spcBef>
              <a:spcAft>
                <a:spcPts val="0"/>
              </a:spcAft>
              <a:buClr>
                <a:srgbClr val="000000"/>
              </a:buClr>
              <a:buFont typeface="Arial"/>
              <a:buNone/>
              <a:defRPr sz="1000" b="0" i="0" u="none" strike="noStrike" cap="none">
                <a:solidFill>
                  <a:srgbClr val="A5A5A5"/>
                </a:solidFill>
                <a:latin typeface="Garamond"/>
                <a:ea typeface="Garamond"/>
                <a:cs typeface="Garamond"/>
                <a:sym typeface="Garamond"/>
              </a:defRPr>
            </a:lvl8pPr>
            <a:lvl9pPr marL="0" marR="0" lvl="8" indent="0" algn="r" rtl="0">
              <a:lnSpc>
                <a:spcPct val="100000"/>
              </a:lnSpc>
              <a:spcBef>
                <a:spcPts val="0"/>
              </a:spcBef>
              <a:spcAft>
                <a:spcPts val="0"/>
              </a:spcAft>
              <a:buClr>
                <a:srgbClr val="000000"/>
              </a:buClr>
              <a:buFont typeface="Arial"/>
              <a:buNone/>
              <a:defRPr sz="1000" b="0" i="0" u="none" strike="noStrike" cap="none">
                <a:solidFill>
                  <a:srgbClr val="A5A5A5"/>
                </a:solidFill>
                <a:latin typeface="Garamond"/>
                <a:ea typeface="Garamond"/>
                <a:cs typeface="Garamond"/>
                <a:sym typeface="Garamond"/>
              </a:defRPr>
            </a:lvl9pPr>
          </a:lstStyle>
          <a:p>
            <a:fld id="{B6F15528-21DE-4FAA-801E-634DDDAF4B2B}" type="slidenum">
              <a:rPr lang="en-US" sz="1200" smtClean="0">
                <a:solidFill>
                  <a:schemeClr val="accent1"/>
                </a:solidFill>
                <a:latin typeface="Century Gothic" panose="020B0502020202020204" pitchFamily="34" charset="0"/>
              </a:rPr>
              <a:pPr/>
              <a:t>6</a:t>
            </a:fld>
            <a:endParaRPr lang="en-US" sz="1200" dirty="0">
              <a:solidFill>
                <a:schemeClr val="accent1"/>
              </a:solidFill>
              <a:latin typeface="Century Gothic" panose="020B0502020202020204" pitchFamily="34" charset="0"/>
            </a:endParaRPr>
          </a:p>
        </p:txBody>
      </p:sp>
      <p:sp>
        <p:nvSpPr>
          <p:cNvPr id="7" name="Google Shape;165;p9">
            <a:extLst>
              <a:ext uri="{FF2B5EF4-FFF2-40B4-BE49-F238E27FC236}">
                <a16:creationId xmlns:a16="http://schemas.microsoft.com/office/drawing/2014/main" id="{3117CD95-479A-2534-91AA-478EDA73EB32}"/>
              </a:ext>
            </a:extLst>
          </p:cNvPr>
          <p:cNvSpPr/>
          <p:nvPr/>
        </p:nvSpPr>
        <p:spPr>
          <a:xfrm>
            <a:off x="5402884" y="699422"/>
            <a:ext cx="4416055" cy="490775"/>
          </a:xfrm>
          <a:prstGeom prst="rect">
            <a:avLst/>
          </a:prstGeom>
          <a:noFill/>
          <a:ln>
            <a:noFill/>
          </a:ln>
        </p:spPr>
        <p:txBody>
          <a:bodyPr spcFirstLastPara="1" wrap="square" lIns="91419" tIns="45697" rIns="91419" bIns="45697" anchor="ctr" anchorCtr="0">
            <a:noAutofit/>
          </a:bodyPr>
          <a:lstStyle/>
          <a:p>
            <a:pPr algn="ctr"/>
            <a:endParaRPr sz="1940" dirty="0">
              <a:latin typeface="Poppins" pitchFamily="2" charset="77"/>
              <a:ea typeface="Century Gothic"/>
              <a:cs typeface="Poppins" pitchFamily="2" charset="77"/>
              <a:sym typeface="Century Gothic"/>
            </a:endParaRPr>
          </a:p>
        </p:txBody>
      </p:sp>
      <p:sp>
        <p:nvSpPr>
          <p:cNvPr id="13" name="Google Shape;171;p9">
            <a:extLst>
              <a:ext uri="{FF2B5EF4-FFF2-40B4-BE49-F238E27FC236}">
                <a16:creationId xmlns:a16="http://schemas.microsoft.com/office/drawing/2014/main" id="{09B4993D-62DB-A4AA-6825-ECC6506A7B66}"/>
              </a:ext>
            </a:extLst>
          </p:cNvPr>
          <p:cNvSpPr/>
          <p:nvPr/>
        </p:nvSpPr>
        <p:spPr>
          <a:xfrm>
            <a:off x="6954695" y="3197961"/>
            <a:ext cx="4898021" cy="490775"/>
          </a:xfrm>
          <a:prstGeom prst="rect">
            <a:avLst/>
          </a:prstGeom>
          <a:noFill/>
          <a:ln>
            <a:noFill/>
          </a:ln>
        </p:spPr>
        <p:txBody>
          <a:bodyPr spcFirstLastPara="1" wrap="square" lIns="91419" tIns="45697" rIns="91419" bIns="45697" anchor="ctr" anchorCtr="0">
            <a:noAutofit/>
          </a:bodyPr>
          <a:lstStyle/>
          <a:p>
            <a:endParaRPr sz="1940" dirty="0">
              <a:latin typeface="Poppins" pitchFamily="2" charset="77"/>
              <a:cs typeface="Poppins" pitchFamily="2" charset="77"/>
            </a:endParaRPr>
          </a:p>
        </p:txBody>
      </p:sp>
      <p:sp>
        <p:nvSpPr>
          <p:cNvPr id="15" name="Google Shape;173;p9">
            <a:extLst>
              <a:ext uri="{FF2B5EF4-FFF2-40B4-BE49-F238E27FC236}">
                <a16:creationId xmlns:a16="http://schemas.microsoft.com/office/drawing/2014/main" id="{6DDEA285-88F3-9340-DFBE-026B238A8AE1}"/>
              </a:ext>
            </a:extLst>
          </p:cNvPr>
          <p:cNvSpPr/>
          <p:nvPr/>
        </p:nvSpPr>
        <p:spPr>
          <a:xfrm>
            <a:off x="2684251" y="2348346"/>
            <a:ext cx="5571248" cy="4965223"/>
          </a:xfrm>
          <a:prstGeom prst="rect">
            <a:avLst/>
          </a:prstGeom>
          <a:noFill/>
          <a:ln>
            <a:noFill/>
          </a:ln>
        </p:spPr>
        <p:txBody>
          <a:bodyPr spcFirstLastPara="1" wrap="square" lIns="91419" tIns="45697" rIns="91419" bIns="45697" anchor="ctr" anchorCtr="0">
            <a:noAutofit/>
          </a:bodyPr>
          <a:lstStyle/>
          <a:p>
            <a:pPr>
              <a:lnSpc>
                <a:spcPct val="150000"/>
              </a:lnSpc>
            </a:pPr>
            <a:r>
              <a:rPr lang="en-US" sz="1940" dirty="0">
                <a:solidFill>
                  <a:schemeClr val="accent1"/>
                </a:solidFill>
                <a:latin typeface="Poppins" pitchFamily="2" charset="77"/>
                <a:ea typeface="Century Gothic"/>
                <a:cs typeface="Poppins" pitchFamily="2" charset="77"/>
                <a:sym typeface="Century Gothic"/>
              </a:rPr>
              <a:t>Consulting Inquiries:</a:t>
            </a:r>
          </a:p>
          <a:p>
            <a:pPr>
              <a:lnSpc>
                <a:spcPct val="150000"/>
              </a:lnSpc>
            </a:pPr>
            <a:endParaRPr lang="en-US" sz="1940" dirty="0">
              <a:latin typeface="Poppins" pitchFamily="2" charset="77"/>
              <a:ea typeface="Century Gothic"/>
              <a:cs typeface="Poppins" pitchFamily="2" charset="77"/>
              <a:sym typeface="Century Gothic"/>
              <a:hlinkClick r:id="rId2">
                <a:extLst>
                  <a:ext uri="{A12FA001-AC4F-418D-AE19-62706E023703}">
                    <ahyp:hlinkClr xmlns:ahyp="http://schemas.microsoft.com/office/drawing/2018/hyperlinkcolor" val="tx"/>
                  </a:ext>
                </a:extLst>
              </a:hlinkClick>
            </a:endParaRPr>
          </a:p>
          <a:p>
            <a:pPr>
              <a:lnSpc>
                <a:spcPct val="150000"/>
              </a:lnSpc>
            </a:pPr>
            <a:r>
              <a:rPr lang="en-US" sz="1940" dirty="0">
                <a:latin typeface="Poppins" pitchFamily="2" charset="77"/>
                <a:ea typeface="Century Gothic"/>
                <a:cs typeface="Poppins" pitchFamily="2" charset="77"/>
                <a:sym typeface="Century Gothic"/>
              </a:rPr>
              <a:t>Email: inquiries@100DayAdvisors.com</a:t>
            </a:r>
          </a:p>
          <a:p>
            <a:pPr>
              <a:lnSpc>
                <a:spcPct val="150000"/>
              </a:lnSpc>
            </a:pPr>
            <a:endParaRPr lang="en-US" sz="1940" dirty="0">
              <a:latin typeface="Poppins" pitchFamily="2" charset="77"/>
              <a:ea typeface="Century Gothic"/>
              <a:cs typeface="Poppins" pitchFamily="2" charset="77"/>
              <a:sym typeface="Century Gothic"/>
            </a:endParaRPr>
          </a:p>
          <a:p>
            <a:pPr>
              <a:lnSpc>
                <a:spcPct val="150000"/>
              </a:lnSpc>
            </a:pPr>
            <a:r>
              <a:rPr lang="en-US" sz="1940" dirty="0">
                <a:latin typeface="Poppins" pitchFamily="2" charset="77"/>
                <a:ea typeface="Century Gothic"/>
                <a:cs typeface="Poppins" pitchFamily="2" charset="77"/>
                <a:sym typeface="Century Gothic"/>
              </a:rPr>
              <a:t>Website: MandAPlaybook.com/consulting</a:t>
            </a:r>
          </a:p>
          <a:p>
            <a:pPr>
              <a:lnSpc>
                <a:spcPct val="150000"/>
              </a:lnSpc>
            </a:pPr>
            <a:endParaRPr lang="en-US" sz="1940" dirty="0">
              <a:latin typeface="Poppins" pitchFamily="2" charset="77"/>
              <a:cs typeface="Poppins" pitchFamily="2" charset="77"/>
              <a:sym typeface="Century Gothic"/>
            </a:endParaRPr>
          </a:p>
          <a:p>
            <a:pPr>
              <a:lnSpc>
                <a:spcPct val="150000"/>
              </a:lnSpc>
            </a:pPr>
            <a:endParaRPr lang="en-US" sz="1940" dirty="0">
              <a:latin typeface="Poppins" pitchFamily="2" charset="77"/>
              <a:cs typeface="Poppins" pitchFamily="2" charset="77"/>
            </a:endParaRPr>
          </a:p>
          <a:p>
            <a:endParaRPr sz="1940" dirty="0">
              <a:latin typeface="Poppins" pitchFamily="2" charset="77"/>
              <a:cs typeface="Poppins" pitchFamily="2" charset="77"/>
            </a:endParaRPr>
          </a:p>
        </p:txBody>
      </p:sp>
      <p:sp>
        <p:nvSpPr>
          <p:cNvPr id="16" name="Google Shape;172;p9">
            <a:extLst>
              <a:ext uri="{FF2B5EF4-FFF2-40B4-BE49-F238E27FC236}">
                <a16:creationId xmlns:a16="http://schemas.microsoft.com/office/drawing/2014/main" id="{C68A1F88-1D6D-FFE6-A394-DF3540C50D26}"/>
              </a:ext>
            </a:extLst>
          </p:cNvPr>
          <p:cNvSpPr/>
          <p:nvPr/>
        </p:nvSpPr>
        <p:spPr>
          <a:xfrm>
            <a:off x="1984498" y="4879066"/>
            <a:ext cx="674858" cy="559667"/>
          </a:xfrm>
          <a:prstGeom prst="ellipse">
            <a:avLst/>
          </a:prstGeom>
          <a:solidFill>
            <a:schemeClr val="accent1">
              <a:lumMod val="40000"/>
              <a:lumOff val="60000"/>
            </a:schemeClr>
          </a:solidFill>
          <a:ln>
            <a:noFill/>
          </a:ln>
        </p:spPr>
        <p:txBody>
          <a:bodyPr spcFirstLastPara="1" wrap="square" lIns="91419" tIns="45697" rIns="91419" bIns="45697" anchor="ctr" anchorCtr="0">
            <a:noAutofit/>
          </a:bodyPr>
          <a:lstStyle/>
          <a:p>
            <a:pPr algn="ctr"/>
            <a:endParaRPr b="1" dirty="0">
              <a:solidFill>
                <a:schemeClr val="accent4"/>
              </a:solidFill>
              <a:latin typeface="Century Gothic"/>
              <a:ea typeface="Century Gothic"/>
              <a:cs typeface="Century Gothic"/>
              <a:sym typeface="Century Gothic"/>
            </a:endParaRPr>
          </a:p>
        </p:txBody>
      </p:sp>
      <p:sp>
        <p:nvSpPr>
          <p:cNvPr id="17" name="Google Shape;172;p9">
            <a:extLst>
              <a:ext uri="{FF2B5EF4-FFF2-40B4-BE49-F238E27FC236}">
                <a16:creationId xmlns:a16="http://schemas.microsoft.com/office/drawing/2014/main" id="{2A737C8B-7B73-0F9E-136B-2A1EA9E5420F}"/>
              </a:ext>
            </a:extLst>
          </p:cNvPr>
          <p:cNvSpPr/>
          <p:nvPr/>
        </p:nvSpPr>
        <p:spPr>
          <a:xfrm>
            <a:off x="1989504" y="3995945"/>
            <a:ext cx="674858" cy="559667"/>
          </a:xfrm>
          <a:prstGeom prst="ellipse">
            <a:avLst/>
          </a:prstGeom>
          <a:solidFill>
            <a:schemeClr val="accent1">
              <a:lumMod val="40000"/>
              <a:lumOff val="60000"/>
            </a:schemeClr>
          </a:solidFill>
          <a:ln>
            <a:noFill/>
          </a:ln>
        </p:spPr>
        <p:txBody>
          <a:bodyPr spcFirstLastPara="1" wrap="square" lIns="91419" tIns="45697" rIns="91419" bIns="45697" anchor="ctr" anchorCtr="0">
            <a:noAutofit/>
          </a:bodyPr>
          <a:lstStyle/>
          <a:p>
            <a:pPr algn="ctr"/>
            <a:endParaRPr b="1" dirty="0">
              <a:solidFill>
                <a:schemeClr val="accent4"/>
              </a:solidFill>
              <a:latin typeface="Century Gothic"/>
              <a:ea typeface="Century Gothic"/>
              <a:cs typeface="Century Gothic"/>
              <a:sym typeface="Century Gothic"/>
            </a:endParaRPr>
          </a:p>
        </p:txBody>
      </p:sp>
      <p:pic>
        <p:nvPicPr>
          <p:cNvPr id="9" name="Google Shape;167;p9" descr="Envelope outline">
            <a:extLst>
              <a:ext uri="{FF2B5EF4-FFF2-40B4-BE49-F238E27FC236}">
                <a16:creationId xmlns:a16="http://schemas.microsoft.com/office/drawing/2014/main" id="{B2705684-0F03-90FA-ADB3-35AE839BE4D8}"/>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2130942" y="4093535"/>
            <a:ext cx="391565" cy="398934"/>
          </a:xfrm>
          <a:prstGeom prst="rect">
            <a:avLst/>
          </a:prstGeom>
          <a:noFill/>
          <a:ln>
            <a:noFill/>
          </a:ln>
        </p:spPr>
      </p:pic>
      <p:pic>
        <p:nvPicPr>
          <p:cNvPr id="11" name="Google Shape;169;p9" descr="@ outline">
            <a:extLst>
              <a:ext uri="{FF2B5EF4-FFF2-40B4-BE49-F238E27FC236}">
                <a16:creationId xmlns:a16="http://schemas.microsoft.com/office/drawing/2014/main" id="{EC8DDCE2-5519-9E77-99B6-82C85FF28382}"/>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2095294" y="4946181"/>
            <a:ext cx="425438" cy="446344"/>
          </a:xfrm>
          <a:prstGeom prst="rect">
            <a:avLst/>
          </a:prstGeom>
          <a:noFill/>
          <a:ln>
            <a:noFill/>
          </a:ln>
        </p:spPr>
      </p:pic>
      <p:sp>
        <p:nvSpPr>
          <p:cNvPr id="5" name="Google Shape;264;p10">
            <a:extLst>
              <a:ext uri="{FF2B5EF4-FFF2-40B4-BE49-F238E27FC236}">
                <a16:creationId xmlns:a16="http://schemas.microsoft.com/office/drawing/2014/main" id="{C820DB75-01CA-FE6E-B512-4D83C048EC0E}"/>
              </a:ext>
            </a:extLst>
          </p:cNvPr>
          <p:cNvSpPr txBox="1">
            <a:spLocks/>
          </p:cNvSpPr>
          <p:nvPr/>
        </p:nvSpPr>
        <p:spPr>
          <a:xfrm>
            <a:off x="8610600" y="6461968"/>
            <a:ext cx="2743200" cy="153888"/>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fld id="{00000000-1234-1234-1234-123412341234}" type="slidenum">
              <a:rPr lang="en-US" sz="1000" smtClean="0">
                <a:latin typeface="Garamond" panose="02020404030301010803" pitchFamily="18" charset="0"/>
              </a:rPr>
              <a:pPr algn="r"/>
              <a:t>6</a:t>
            </a:fld>
            <a:endParaRPr lang="en-US" sz="1000" dirty="0">
              <a:latin typeface="Garamond" panose="02020404030301010803" pitchFamily="18" charset="0"/>
            </a:endParaRPr>
          </a:p>
        </p:txBody>
      </p:sp>
      <p:pic>
        <p:nvPicPr>
          <p:cNvPr id="10" name="Picture 9" descr="A logo with black text&#10;&#10;Description automatically generated">
            <a:extLst>
              <a:ext uri="{FF2B5EF4-FFF2-40B4-BE49-F238E27FC236}">
                <a16:creationId xmlns:a16="http://schemas.microsoft.com/office/drawing/2014/main" id="{BE099490-636A-CD28-5CC6-762727C8268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385071" y="43384"/>
            <a:ext cx="7009044" cy="2480430"/>
          </a:xfrm>
          <a:prstGeom prst="rect">
            <a:avLst/>
          </a:prstGeom>
        </p:spPr>
      </p:pic>
      <p:cxnSp>
        <p:nvCxnSpPr>
          <p:cNvPr id="12" name="Straight Connector 11">
            <a:extLst>
              <a:ext uri="{FF2B5EF4-FFF2-40B4-BE49-F238E27FC236}">
                <a16:creationId xmlns:a16="http://schemas.microsoft.com/office/drawing/2014/main" id="{9518B219-CDB0-3664-EE24-A3969F3EF6E8}"/>
              </a:ext>
            </a:extLst>
          </p:cNvPr>
          <p:cNvCxnSpPr>
            <a:cxnSpLocks/>
          </p:cNvCxnSpPr>
          <p:nvPr/>
        </p:nvCxnSpPr>
        <p:spPr>
          <a:xfrm>
            <a:off x="1385071" y="43384"/>
            <a:ext cx="0" cy="248043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30" name="Holder 5">
            <a:extLst>
              <a:ext uri="{FF2B5EF4-FFF2-40B4-BE49-F238E27FC236}">
                <a16:creationId xmlns:a16="http://schemas.microsoft.com/office/drawing/2014/main" id="{04C43CA6-C194-42BD-4349-03B9656BEDF4}"/>
              </a:ext>
            </a:extLst>
          </p:cNvPr>
          <p:cNvSpPr txBox="1">
            <a:spLocks/>
          </p:cNvSpPr>
          <p:nvPr/>
        </p:nvSpPr>
        <p:spPr>
          <a:xfrm>
            <a:off x="1256674" y="6479674"/>
            <a:ext cx="4623943" cy="169277"/>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000" b="0" i="0" u="none" strike="noStrike" cap="none">
                <a:solidFill>
                  <a:schemeClr val="tx1">
                    <a:tint val="75000"/>
                  </a:schemeClr>
                </a:solidFill>
                <a:latin typeface="Garamond"/>
                <a:ea typeface="Garamond"/>
                <a:cs typeface="Garamond"/>
                <a:sym typeface="Garamon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sz="1100" dirty="0"/>
              <a:t>© 100-Day Advisors    MandAPlaybook.com</a:t>
            </a:r>
          </a:p>
        </p:txBody>
      </p:sp>
    </p:spTree>
    <p:extLst>
      <p:ext uri="{BB962C8B-B14F-4D97-AF65-F5344CB8AC3E}">
        <p14:creationId xmlns:p14="http://schemas.microsoft.com/office/powerpoint/2010/main" val="36547995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7">
      <a:majorFont>
        <a:latin typeface="Gotham Black"/>
        <a:ea typeface=""/>
        <a:cs typeface=""/>
      </a:majorFont>
      <a:minorFont>
        <a:latin typeface="Gotham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1227</TotalTime>
  <Words>425</Words>
  <Application>Microsoft Macintosh PowerPoint</Application>
  <PresentationFormat>Widescreen</PresentationFormat>
  <Paragraphs>70</Paragraphs>
  <Slides>6</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vt:i4>
      </vt:variant>
    </vt:vector>
  </HeadingPairs>
  <TitlesOfParts>
    <vt:vector size="15" baseType="lpstr">
      <vt:lpstr>Arial</vt:lpstr>
      <vt:lpstr>Calibri</vt:lpstr>
      <vt:lpstr>Century Gothic</vt:lpstr>
      <vt:lpstr>Garamond</vt:lpstr>
      <vt:lpstr>Gotham Black</vt:lpstr>
      <vt:lpstr>Gotham Book</vt:lpstr>
      <vt:lpstr>Poppins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Post-Merger Integration Planning Overview</dc:title>
  <dc:creator>Muhammad Mursalin</dc:creator>
  <cp:lastModifiedBy>JOE ABERGER</cp:lastModifiedBy>
  <cp:revision>36</cp:revision>
  <dcterms:created xsi:type="dcterms:W3CDTF">2023-09-14T17:44:01Z</dcterms:created>
  <dcterms:modified xsi:type="dcterms:W3CDTF">2026-07-11T19:53:26Z</dcterms:modified>
</cp:coreProperties>
</file>